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0" r:id="rId6"/>
    <p:sldId id="269" r:id="rId7"/>
    <p:sldId id="261" r:id="rId8"/>
    <p:sldId id="284" r:id="rId9"/>
    <p:sldId id="280" r:id="rId10"/>
    <p:sldId id="264" r:id="rId11"/>
    <p:sldId id="272" r:id="rId12"/>
    <p:sldId id="304" r:id="rId13"/>
    <p:sldId id="281" r:id="rId14"/>
    <p:sldId id="276" r:id="rId15"/>
    <p:sldId id="282" r:id="rId16"/>
    <p:sldId id="306" r:id="rId17"/>
    <p:sldId id="270" r:id="rId18"/>
    <p:sldId id="307" r:id="rId19"/>
    <p:sldId id="305" r:id="rId20"/>
    <p:sldId id="271" r:id="rId21"/>
    <p:sldId id="28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A19587"/>
    <a:srgbClr val="FFD757"/>
    <a:srgbClr val="FFCD2F"/>
    <a:srgbClr val="FFEB95"/>
    <a:srgbClr val="472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showGuides="1">
      <p:cViewPr varScale="1">
        <p:scale>
          <a:sx n="86" d="100"/>
          <a:sy n="86" d="100"/>
        </p:scale>
        <p:origin x="198" y="60"/>
      </p:cViewPr>
      <p:guideLst>
        <p:guide orient="horz" pos="682"/>
        <p:guide pos="3839"/>
      </p:guideLst>
    </p:cSldViewPr>
  </p:slideViewPr>
  <p:notesTextViewPr>
    <p:cViewPr>
      <p:scale>
        <a:sx n="1" d="1"/>
        <a:sy n="1" d="1"/>
      </p:scale>
      <p:origin x="0" y="0"/>
    </p:cViewPr>
  </p:notesTextViewPr>
  <p:sorterViewPr>
    <p:cViewPr>
      <p:scale>
        <a:sx n="50" d="100"/>
        <a:sy n="5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772B8-DFA0-42D4-BB56-C041186E9A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E786-4216-45F2-862D-D7FBD8328B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85750" y="85725"/>
            <a:ext cx="11610975" cy="6686550"/>
          </a:xfrm>
          <a:prstGeom prst="rect">
            <a:avLst/>
          </a:prstGeom>
        </p:spPr>
      </p:pic>
      <p:pic>
        <p:nvPicPr>
          <p:cNvPr id="7" name="图片 6"/>
          <p:cNvPicPr>
            <a:picLocks noChangeAspect="1"/>
          </p:cNvPicPr>
          <p:nvPr userDrawn="1"/>
        </p:nvPicPr>
        <p:blipFill>
          <a:blip r:embed="rId3"/>
          <a:stretch>
            <a:fillRect/>
          </a:stretch>
        </p:blipFill>
        <p:spPr>
          <a:xfrm>
            <a:off x="11493653" y="935520"/>
            <a:ext cx="1054699" cy="4986960"/>
          </a:xfrm>
          <a:prstGeom prst="rect">
            <a:avLst/>
          </a:prstGeom>
        </p:spPr>
      </p:pic>
      <p:pic>
        <p:nvPicPr>
          <p:cNvPr id="8" name="图片 7"/>
          <p:cNvPicPr>
            <a:picLocks noChangeAspect="1"/>
          </p:cNvPicPr>
          <p:nvPr userDrawn="1"/>
        </p:nvPicPr>
        <p:blipFill>
          <a:blip r:embed="rId4"/>
          <a:stretch>
            <a:fillRect/>
          </a:stretch>
        </p:blipFill>
        <p:spPr>
          <a:xfrm>
            <a:off x="483697" y="5566146"/>
            <a:ext cx="1860677" cy="1378473"/>
          </a:xfrm>
          <a:prstGeom prst="rect">
            <a:avLst/>
          </a:prstGeom>
        </p:spPr>
      </p:pic>
      <p:pic>
        <p:nvPicPr>
          <p:cNvPr id="9" name="图片 8"/>
          <p:cNvPicPr>
            <a:picLocks noChangeAspect="1"/>
          </p:cNvPicPr>
          <p:nvPr userDrawn="1"/>
        </p:nvPicPr>
        <p:blipFill>
          <a:blip r:embed="rId5"/>
          <a:stretch>
            <a:fillRect/>
          </a:stretch>
        </p:blipFill>
        <p:spPr>
          <a:xfrm>
            <a:off x="9715500" y="5540995"/>
            <a:ext cx="1918638" cy="14287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0BF812B-C032-45E8-ABE9-CC3D372FA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DF4E1D-8AC2-401E-B33A-12C05253EAA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F812B-C032-45E8-ABE9-CC3D372FA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F4E1D-8AC2-401E-B33A-12C05253EA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7.png"/><Relationship Id="rId20" Type="http://schemas.openxmlformats.org/officeDocument/2006/relationships/notesSlide" Target="../notesSlides/notesSlide1.xml"/><Relationship Id="rId2" Type="http://schemas.openxmlformats.org/officeDocument/2006/relationships/image" Target="../media/image6.png"/><Relationship Id="rId19" Type="http://schemas.openxmlformats.org/officeDocument/2006/relationships/slideLayout" Target="../slideLayouts/slideLayout2.xml"/><Relationship Id="rId18" Type="http://schemas.openxmlformats.org/officeDocument/2006/relationships/image" Target="../media/image19.png"/><Relationship Id="rId17" Type="http://schemas.microsoft.com/office/2007/relationships/media" Target="../media/media1.mp3"/><Relationship Id="rId16" Type="http://schemas.openxmlformats.org/officeDocument/2006/relationships/audio" Target="../media/media1.mp3"/><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6.xml"/><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xml"/><Relationship Id="rId7" Type="http://schemas.openxmlformats.org/officeDocument/2006/relationships/image" Target="../media/image35.png"/><Relationship Id="rId6" Type="http://schemas.openxmlformats.org/officeDocument/2006/relationships/tags" Target="../tags/tag1.xml"/><Relationship Id="rId5" Type="http://schemas.openxmlformats.org/officeDocument/2006/relationships/image" Target="../media/image34.png"/><Relationship Id="rId4" Type="http://schemas.microsoft.com/office/2007/relationships/hdphoto" Target="../media/hdphoto1.wdp"/><Relationship Id="rId3" Type="http://schemas.openxmlformats.org/officeDocument/2006/relationships/image" Target="../media/image33.png"/><Relationship Id="rId2" Type="http://schemas.openxmlformats.org/officeDocument/2006/relationships/image" Target="../media/image23.png"/><Relationship Id="rId10" Type="http://schemas.openxmlformats.org/officeDocument/2006/relationships/notesSlide" Target="../notesSlides/notesSlide12.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notesSlide" Target="../notesSlides/notesSlide13.xml"/><Relationship Id="rId13" Type="http://schemas.openxmlformats.org/officeDocument/2006/relationships/slideLayout" Target="../slideLayouts/slideLayout2.xml"/><Relationship Id="rId12"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5.png"/><Relationship Id="rId2" Type="http://schemas.openxmlformats.org/officeDocument/2006/relationships/tags" Target="../tags/tag4.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23.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23.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5.png"/><Relationship Id="rId2" Type="http://schemas.openxmlformats.org/officeDocument/2006/relationships/tags" Target="../tags/tag10.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36.jpeg"/><Relationship Id="rId2" Type="http://schemas.openxmlformats.org/officeDocument/2006/relationships/image" Target="../media/image23.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7.png"/><Relationship Id="rId20" Type="http://schemas.openxmlformats.org/officeDocument/2006/relationships/notesSlide" Target="../notesSlides/notesSlide19.xml"/><Relationship Id="rId2" Type="http://schemas.openxmlformats.org/officeDocument/2006/relationships/image" Target="../media/image6.png"/><Relationship Id="rId19" Type="http://schemas.openxmlformats.org/officeDocument/2006/relationships/slideLayout" Target="../slideLayouts/slideLayout2.xml"/><Relationship Id="rId18" Type="http://schemas.openxmlformats.org/officeDocument/2006/relationships/image" Target="../media/image19.png"/><Relationship Id="rId17" Type="http://schemas.microsoft.com/office/2007/relationships/media" Target="../media/media1.mp3"/><Relationship Id="rId16" Type="http://schemas.openxmlformats.org/officeDocument/2006/relationships/audio" Target="../media/media1.mp3"/><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notesSlide" Target="../notesSlides/notesSlide3.xml"/><Relationship Id="rId13" Type="http://schemas.openxmlformats.org/officeDocument/2006/relationships/slideLayout" Target="../slideLayouts/slideLayout2.xml"/><Relationship Id="rId12"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6.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0.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notesSlide" Target="../notesSlides/notesSlide7.xml"/><Relationship Id="rId13" Type="http://schemas.openxmlformats.org/officeDocument/2006/relationships/slideLayout" Target="../slideLayouts/slideLayout2.xml"/><Relationship Id="rId12"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3996" y="229441"/>
            <a:ext cx="11441759" cy="5883467"/>
            <a:chOff x="341926" y="208486"/>
            <a:chExt cx="11441759" cy="5883467"/>
          </a:xfrm>
        </p:grpSpPr>
        <p:pic>
          <p:nvPicPr>
            <p:cNvPr id="135" name="图片 134"/>
            <p:cNvPicPr>
              <a:picLocks noChangeAspect="1"/>
            </p:cNvPicPr>
            <p:nvPr/>
          </p:nvPicPr>
          <p:blipFill>
            <a:blip r:embed="rId1"/>
            <a:stretch>
              <a:fillRect/>
            </a:stretch>
          </p:blipFill>
          <p:spPr>
            <a:xfrm>
              <a:off x="907478" y="208803"/>
              <a:ext cx="1087620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a:srcRect r="59575"/>
          <a:stretch>
            <a:fillRect/>
          </a:stretch>
        </p:blipFill>
        <p:spPr>
          <a:xfrm>
            <a:off x="9038821" y="512495"/>
            <a:ext cx="2208207" cy="792549"/>
          </a:xfrm>
          <a:prstGeom prst="rect">
            <a:avLst/>
          </a:prstGeom>
        </p:spPr>
      </p:pic>
      <p:pic>
        <p:nvPicPr>
          <p:cNvPr id="139" name="图片 138"/>
          <p:cNvPicPr>
            <a:picLocks noChangeAspect="1"/>
          </p:cNvPicPr>
          <p:nvPr/>
        </p:nvPicPr>
        <p:blipFill>
          <a:blip r:embed="rId6"/>
          <a:stretch>
            <a:fillRect/>
          </a:stretch>
        </p:blipFill>
        <p:spPr>
          <a:xfrm>
            <a:off x="9105402" y="4651976"/>
            <a:ext cx="2316681" cy="1268078"/>
          </a:xfrm>
          <a:prstGeom prst="rect">
            <a:avLst/>
          </a:prstGeom>
        </p:spPr>
      </p:pic>
      <p:pic>
        <p:nvPicPr>
          <p:cNvPr id="140" name="图片 139"/>
          <p:cNvPicPr>
            <a:picLocks noChangeAspect="1"/>
          </p:cNvPicPr>
          <p:nvPr/>
        </p:nvPicPr>
        <p:blipFill>
          <a:blip r:embed="rId7"/>
          <a:stretch>
            <a:fillRect/>
          </a:stretch>
        </p:blipFill>
        <p:spPr>
          <a:xfrm>
            <a:off x="9431031" y="2078823"/>
            <a:ext cx="2523963" cy="2505673"/>
          </a:xfrm>
          <a:prstGeom prst="rect">
            <a:avLst/>
          </a:prstGeom>
        </p:spPr>
      </p:pic>
      <p:pic>
        <p:nvPicPr>
          <p:cNvPr id="141" name="图片 140"/>
          <p:cNvPicPr>
            <a:picLocks noChangeAspect="1"/>
          </p:cNvPicPr>
          <p:nvPr/>
        </p:nvPicPr>
        <p:blipFill>
          <a:blip r:embed="rId8"/>
          <a:stretch>
            <a:fillRect/>
          </a:stretch>
        </p:blipFill>
        <p:spPr>
          <a:xfrm>
            <a:off x="1506599" y="4214720"/>
            <a:ext cx="3145809" cy="2505673"/>
          </a:xfrm>
          <a:prstGeom prst="rect">
            <a:avLst/>
          </a:prstGeom>
        </p:spPr>
      </p:pic>
      <p:pic>
        <p:nvPicPr>
          <p:cNvPr id="142" name="图片 141"/>
          <p:cNvPicPr>
            <a:picLocks noChangeAspect="1"/>
          </p:cNvPicPr>
          <p:nvPr/>
        </p:nvPicPr>
        <p:blipFill>
          <a:blip r:embed="rId9"/>
          <a:stretch>
            <a:fillRect/>
          </a:stretch>
        </p:blipFill>
        <p:spPr>
          <a:xfrm>
            <a:off x="9449050" y="1871700"/>
            <a:ext cx="871804" cy="865707"/>
          </a:xfrm>
          <a:prstGeom prst="rect">
            <a:avLst/>
          </a:prstGeom>
        </p:spPr>
      </p:pic>
      <p:pic>
        <p:nvPicPr>
          <p:cNvPr id="148" name="图片 147"/>
          <p:cNvPicPr>
            <a:picLocks noChangeAspect="1"/>
          </p:cNvPicPr>
          <p:nvPr/>
        </p:nvPicPr>
        <p:blipFill>
          <a:blip r:embed="rId10"/>
          <a:stretch>
            <a:fillRect/>
          </a:stretch>
        </p:blipFill>
        <p:spPr>
          <a:xfrm>
            <a:off x="2769165" y="1773383"/>
            <a:ext cx="457240" cy="481626"/>
          </a:xfrm>
          <a:prstGeom prst="rect">
            <a:avLst/>
          </a:prstGeom>
        </p:spPr>
      </p:pic>
      <p:pic>
        <p:nvPicPr>
          <p:cNvPr id="149" name="图片 148"/>
          <p:cNvPicPr>
            <a:picLocks noChangeAspect="1"/>
          </p:cNvPicPr>
          <p:nvPr/>
        </p:nvPicPr>
        <p:blipFill>
          <a:blip r:embed="rId11"/>
          <a:stretch>
            <a:fillRect/>
          </a:stretch>
        </p:blipFill>
        <p:spPr>
          <a:xfrm>
            <a:off x="2488412" y="2310380"/>
            <a:ext cx="1030313" cy="1024217"/>
          </a:xfrm>
          <a:prstGeom prst="rect">
            <a:avLst/>
          </a:prstGeom>
        </p:spPr>
      </p:pic>
      <p:grpSp>
        <p:nvGrpSpPr>
          <p:cNvPr id="7" name="组合 6"/>
          <p:cNvGrpSpPr/>
          <p:nvPr/>
        </p:nvGrpSpPr>
        <p:grpSpPr>
          <a:xfrm>
            <a:off x="4213950" y="962812"/>
            <a:ext cx="896190" cy="1012024"/>
            <a:chOff x="4312426" y="962812"/>
            <a:chExt cx="896190" cy="1012024"/>
          </a:xfrm>
        </p:grpSpPr>
        <p:pic>
          <p:nvPicPr>
            <p:cNvPr id="144" name="图片 143"/>
            <p:cNvPicPr>
              <a:picLocks noChangeAspect="1"/>
            </p:cNvPicPr>
            <p:nvPr/>
          </p:nvPicPr>
          <p:blipFill>
            <a:blip r:embed="rId12"/>
            <a:stretch>
              <a:fillRect/>
            </a:stretch>
          </p:blipFill>
          <p:spPr>
            <a:xfrm>
              <a:off x="4312426" y="962812"/>
              <a:ext cx="896190" cy="1012024"/>
            </a:xfrm>
            <a:prstGeom prst="rect">
              <a:avLst/>
            </a:prstGeom>
          </p:spPr>
        </p:pic>
        <p:sp>
          <p:nvSpPr>
            <p:cNvPr id="117" name="文本框 116"/>
            <p:cNvSpPr txBox="1"/>
            <p:nvPr/>
          </p:nvSpPr>
          <p:spPr>
            <a:xfrm>
              <a:off x="4541583" y="1059708"/>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6" name="组合 5"/>
          <p:cNvGrpSpPr/>
          <p:nvPr/>
        </p:nvGrpSpPr>
        <p:grpSpPr>
          <a:xfrm>
            <a:off x="5241342" y="914030"/>
            <a:ext cx="969348" cy="1091279"/>
            <a:chOff x="5339818" y="914030"/>
            <a:chExt cx="969348" cy="1091279"/>
          </a:xfrm>
        </p:grpSpPr>
        <p:pic>
          <p:nvPicPr>
            <p:cNvPr id="147" name="图片 146"/>
            <p:cNvPicPr>
              <a:picLocks noChangeAspect="1"/>
            </p:cNvPicPr>
            <p:nvPr/>
          </p:nvPicPr>
          <p:blipFill>
            <a:blip r:embed="rId13"/>
            <a:stretch>
              <a:fillRect/>
            </a:stretch>
          </p:blipFill>
          <p:spPr>
            <a:xfrm>
              <a:off x="5339818" y="914030"/>
              <a:ext cx="969348" cy="1091279"/>
            </a:xfrm>
            <a:prstGeom prst="rect">
              <a:avLst/>
            </a:prstGeom>
          </p:spPr>
        </p:pic>
        <p:sp>
          <p:nvSpPr>
            <p:cNvPr id="125" name="文本框 124"/>
            <p:cNvSpPr txBox="1"/>
            <p:nvPr/>
          </p:nvSpPr>
          <p:spPr>
            <a:xfrm>
              <a:off x="5567070" y="1059708"/>
              <a:ext cx="483435" cy="769441"/>
            </a:xfrm>
            <a:prstGeom prst="rect">
              <a:avLst/>
            </a:prstGeom>
            <a:noFill/>
          </p:spPr>
          <p:txBody>
            <a:bodyPr wrap="square" rtlCol="0">
              <a:spAutoFit/>
            </a:bodyPr>
            <a:lstStyle/>
            <a:p>
              <a:r>
                <a:rPr lang="en-US" altLang="zh-CN" sz="4400" b="1" dirty="0">
                  <a:solidFill>
                    <a:schemeClr val="bg1"/>
                  </a:solidFill>
                </a:rPr>
                <a:t>0</a:t>
              </a:r>
              <a:endParaRPr lang="zh-CN" altLang="en-US" sz="4400" b="1" dirty="0">
                <a:solidFill>
                  <a:schemeClr val="bg1"/>
                </a:solidFill>
              </a:endParaRPr>
            </a:p>
          </p:txBody>
        </p:sp>
      </p:grpSp>
      <p:grpSp>
        <p:nvGrpSpPr>
          <p:cNvPr id="5" name="组合 4"/>
          <p:cNvGrpSpPr/>
          <p:nvPr/>
        </p:nvGrpSpPr>
        <p:grpSpPr>
          <a:xfrm>
            <a:off x="6381819" y="1041329"/>
            <a:ext cx="768163" cy="883997"/>
            <a:chOff x="6480295" y="1041329"/>
            <a:chExt cx="768163" cy="883997"/>
          </a:xfrm>
        </p:grpSpPr>
        <p:pic>
          <p:nvPicPr>
            <p:cNvPr id="146" name="图片 145"/>
            <p:cNvPicPr>
              <a:picLocks noChangeAspect="1"/>
            </p:cNvPicPr>
            <p:nvPr/>
          </p:nvPicPr>
          <p:blipFill>
            <a:blip r:embed="rId14"/>
            <a:stretch>
              <a:fillRect/>
            </a:stretch>
          </p:blipFill>
          <p:spPr>
            <a:xfrm>
              <a:off x="6480295" y="1041329"/>
              <a:ext cx="768163" cy="883997"/>
            </a:xfrm>
            <a:prstGeom prst="rect">
              <a:avLst/>
            </a:prstGeom>
          </p:spPr>
        </p:pic>
        <p:sp>
          <p:nvSpPr>
            <p:cNvPr id="126" name="文本框 125"/>
            <p:cNvSpPr txBox="1"/>
            <p:nvPr/>
          </p:nvSpPr>
          <p:spPr>
            <a:xfrm>
              <a:off x="6635097" y="1059708"/>
              <a:ext cx="483435" cy="769441"/>
            </a:xfrm>
            <a:prstGeom prst="rect">
              <a:avLst/>
            </a:prstGeom>
            <a:noFill/>
          </p:spPr>
          <p:txBody>
            <a:bodyPr wrap="square" rtlCol="0">
              <a:spAutoFit/>
            </a:bodyPr>
            <a:lstStyle/>
            <a:p>
              <a:r>
                <a:rPr lang="en-US" altLang="zh-CN" sz="4400" b="1" dirty="0">
                  <a:solidFill>
                    <a:schemeClr val="bg1"/>
                  </a:solidFill>
                </a:rPr>
                <a:t>1</a:t>
              </a:r>
              <a:endParaRPr lang="zh-CN" altLang="en-US" sz="4400" b="1" dirty="0">
                <a:solidFill>
                  <a:schemeClr val="bg1"/>
                </a:solidFill>
              </a:endParaRPr>
            </a:p>
          </p:txBody>
        </p:sp>
      </p:grpSp>
      <p:grpSp>
        <p:nvGrpSpPr>
          <p:cNvPr id="4" name="组合 3"/>
          <p:cNvGrpSpPr/>
          <p:nvPr/>
        </p:nvGrpSpPr>
        <p:grpSpPr>
          <a:xfrm>
            <a:off x="7444058" y="1016554"/>
            <a:ext cx="768163" cy="890093"/>
            <a:chOff x="7542534" y="1016554"/>
            <a:chExt cx="768163" cy="890093"/>
          </a:xfrm>
        </p:grpSpPr>
        <p:pic>
          <p:nvPicPr>
            <p:cNvPr id="145" name="图片 144"/>
            <p:cNvPicPr>
              <a:picLocks noChangeAspect="1"/>
            </p:cNvPicPr>
            <p:nvPr/>
          </p:nvPicPr>
          <p:blipFill>
            <a:blip r:embed="rId15"/>
            <a:stretch>
              <a:fillRect/>
            </a:stretch>
          </p:blipFill>
          <p:spPr>
            <a:xfrm>
              <a:off x="7542534" y="1016554"/>
              <a:ext cx="768163" cy="890093"/>
            </a:xfrm>
            <a:prstGeom prst="rect">
              <a:avLst/>
            </a:prstGeom>
          </p:spPr>
        </p:pic>
        <p:sp>
          <p:nvSpPr>
            <p:cNvPr id="127" name="文本框 126"/>
            <p:cNvSpPr txBox="1"/>
            <p:nvPr/>
          </p:nvSpPr>
          <p:spPr>
            <a:xfrm>
              <a:off x="7666431" y="1059708"/>
              <a:ext cx="483435" cy="769441"/>
            </a:xfrm>
            <a:prstGeom prst="rect">
              <a:avLst/>
            </a:prstGeom>
            <a:noFill/>
          </p:spPr>
          <p:txBody>
            <a:bodyPr wrap="square" rtlCol="0">
              <a:spAutoFit/>
            </a:bodyPr>
            <a:lstStyle/>
            <a:p>
              <a:r>
                <a:rPr lang="en-US" altLang="zh-CN" sz="4400" b="1" dirty="0">
                  <a:solidFill>
                    <a:schemeClr val="bg1"/>
                  </a:solidFill>
                </a:rPr>
                <a:t>8</a:t>
              </a:r>
              <a:endParaRPr lang="zh-CN" altLang="en-US" sz="4400" b="1" dirty="0">
                <a:solidFill>
                  <a:schemeClr val="bg1"/>
                </a:solidFill>
              </a:endParaRPr>
            </a:p>
          </p:txBody>
        </p:sp>
      </p:grpSp>
      <p:sp>
        <p:nvSpPr>
          <p:cNvPr id="114" name="文本框 113"/>
          <p:cNvSpPr txBox="1"/>
          <p:nvPr/>
        </p:nvSpPr>
        <p:spPr>
          <a:xfrm>
            <a:off x="3432570" y="2677666"/>
            <a:ext cx="6690586" cy="1198880"/>
          </a:xfrm>
          <a:prstGeom prst="rect">
            <a:avLst/>
          </a:prstGeom>
          <a:noFill/>
        </p:spPr>
        <p:txBody>
          <a:bodyPr wrap="square" rtlCol="0">
            <a:spAutoFit/>
          </a:bodyPr>
          <a:lstStyle/>
          <a:p>
            <a:pPr algn="ctr"/>
            <a:r>
              <a:rPr lang="zh-CN" altLang="en-US" sz="7200" dirty="0" smtClean="0">
                <a:solidFill>
                  <a:schemeClr val="tx1">
                    <a:lumMod val="75000"/>
                    <a:lumOff val="25000"/>
                  </a:schemeClr>
                </a:solidFill>
                <a:latin typeface="汉仪夏日体W" panose="00020600040101010101" pitchFamily="18" charset="-122"/>
                <a:ea typeface="汉仪夏日体W" panose="00020600040101010101" pitchFamily="18" charset="-122"/>
              </a:rPr>
              <a:t>四年级寒假作业</a:t>
            </a:r>
            <a:endParaRPr lang="zh-CN" altLang="en-US" sz="7200" dirty="0" smtClean="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5"/>
          <a:srcRect l="79894" t="-7176" r="-2213" b="34190"/>
          <a:stretch>
            <a:fillRect/>
          </a:stretch>
        </p:blipFill>
        <p:spPr>
          <a:xfrm>
            <a:off x="1851329" y="763818"/>
            <a:ext cx="1219200" cy="578451"/>
          </a:xfrm>
          <a:prstGeom prst="rect">
            <a:avLst/>
          </a:prstGeom>
        </p:spPr>
      </p:pic>
      <p:pic>
        <p:nvPicPr>
          <p:cNvPr id="8" name="佐藤利奈,大亀あすか - ごはんの練習">
            <a:hlinkClick r:id="" action="ppaction://media"/>
          </p:cNvPr>
          <p:cNvPicPr>
            <a:picLocks noChangeAspect="1"/>
          </p:cNvPicPr>
          <p:nvPr>
            <a:audioFile r:link="rId16"/>
            <p:extLst>
              <p:ext uri="{DAA4B4D4-6D71-4841-9C94-3DE7FCFB9230}">
                <p14:media xmlns:p14="http://schemas.microsoft.com/office/powerpoint/2010/main" r:embed="rId17">
                  <p14:fade out="250.000000"/>
                </p14:media>
              </p:ext>
            </p:extLst>
          </p:nvPr>
        </p:nvPicPr>
        <p:blipFill>
          <a:blip r:embed="rId18"/>
          <a:stretch>
            <a:fillRect/>
          </a:stretch>
        </p:blipFill>
        <p:spPr>
          <a:xfrm>
            <a:off x="-1073722" y="-95761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750"/>
                                        <p:tgtEl>
                                          <p:spTgt spid="2"/>
                                        </p:tgtEl>
                                      </p:cBhvr>
                                    </p:animEffec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750"/>
                                        <p:tgtEl>
                                          <p:spTgt spid="141"/>
                                        </p:tgtEl>
                                      </p:cBhvr>
                                    </p:animEffect>
                                  </p:childTnLst>
                                </p:cTn>
                              </p:par>
                              <p:par>
                                <p:cTn id="14" presetID="10"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750"/>
                                        <p:tgtEl>
                                          <p:spTgt spid="139"/>
                                        </p:tgtEl>
                                      </p:cBhvr>
                                    </p:animEffect>
                                  </p:childTnLst>
                                </p:cTn>
                              </p:par>
                              <p:par>
                                <p:cTn id="17" presetID="2" presetClass="entr" presetSubtype="8" fill="hold" nodeType="withEffect">
                                  <p:stCondLst>
                                    <p:cond delay="25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500" fill="hold"/>
                                        <p:tgtEl>
                                          <p:spTgt spid="138"/>
                                        </p:tgtEl>
                                        <p:attrNameLst>
                                          <p:attrName>ppt_x</p:attrName>
                                        </p:attrNameLst>
                                      </p:cBhvr>
                                      <p:tavLst>
                                        <p:tav tm="0">
                                          <p:val>
                                            <p:strVal val="1+#ppt_w/2"/>
                                          </p:val>
                                        </p:tav>
                                        <p:tav tm="100000">
                                          <p:val>
                                            <p:strVal val="#ppt_x"/>
                                          </p:val>
                                        </p:tav>
                                      </p:tavLst>
                                    </p:anim>
                                    <p:anim calcmode="lin" valueType="num">
                                      <p:cBhvr additive="base">
                                        <p:cTn id="24" dur="500" fill="hold"/>
                                        <p:tgtEl>
                                          <p:spTgt spid="13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37"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750"/>
                                        <p:tgtEl>
                                          <p:spTgt spid="7"/>
                                        </p:tgtEl>
                                      </p:cBhvr>
                                    </p:animEffect>
                                    <p:anim calcmode="lin" valueType="num">
                                      <p:cBhvr>
                                        <p:cTn id="29" dur="750" fill="hold"/>
                                        <p:tgtEl>
                                          <p:spTgt spid="7"/>
                                        </p:tgtEl>
                                        <p:attrNameLst>
                                          <p:attrName>ppt_x</p:attrName>
                                        </p:attrNameLst>
                                      </p:cBhvr>
                                      <p:tavLst>
                                        <p:tav tm="0">
                                          <p:val>
                                            <p:strVal val="#ppt_x"/>
                                          </p:val>
                                        </p:tav>
                                        <p:tav tm="100000">
                                          <p:val>
                                            <p:strVal val="#ppt_x"/>
                                          </p:val>
                                        </p:tav>
                                      </p:tavLst>
                                    </p:anim>
                                    <p:anim calcmode="lin" valueType="num">
                                      <p:cBhvr>
                                        <p:cTn id="30" dur="675" decel="100000" fill="hold"/>
                                        <p:tgtEl>
                                          <p:spTgt spid="7"/>
                                        </p:tgtEl>
                                        <p:attrNameLst>
                                          <p:attrName>ppt_y</p:attrName>
                                        </p:attrNameLst>
                                      </p:cBhvr>
                                      <p:tavLst>
                                        <p:tav tm="0">
                                          <p:val>
                                            <p:strVal val="#ppt_y+1"/>
                                          </p:val>
                                        </p:tav>
                                        <p:tav tm="100000">
                                          <p:val>
                                            <p:strVal val="#ppt_y-.03"/>
                                          </p:val>
                                        </p:tav>
                                      </p:tavLst>
                                    </p:anim>
                                    <p:anim calcmode="lin" valueType="num">
                                      <p:cBhvr>
                                        <p:cTn id="31"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25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750"/>
                                        <p:tgtEl>
                                          <p:spTgt spid="6"/>
                                        </p:tgtEl>
                                      </p:cBhvr>
                                    </p:animEffect>
                                    <p:anim calcmode="lin" valueType="num">
                                      <p:cBhvr>
                                        <p:cTn id="35" dur="750" fill="hold"/>
                                        <p:tgtEl>
                                          <p:spTgt spid="6"/>
                                        </p:tgtEl>
                                        <p:attrNameLst>
                                          <p:attrName>ppt_x</p:attrName>
                                        </p:attrNameLst>
                                      </p:cBhvr>
                                      <p:tavLst>
                                        <p:tav tm="0">
                                          <p:val>
                                            <p:strVal val="#ppt_x"/>
                                          </p:val>
                                        </p:tav>
                                        <p:tav tm="100000">
                                          <p:val>
                                            <p:strVal val="#ppt_x"/>
                                          </p:val>
                                        </p:tav>
                                      </p:tavLst>
                                    </p:anim>
                                    <p:anim calcmode="lin" valueType="num">
                                      <p:cBhvr>
                                        <p:cTn id="36" dur="675" decel="100000" fill="hold"/>
                                        <p:tgtEl>
                                          <p:spTgt spid="6"/>
                                        </p:tgtEl>
                                        <p:attrNameLst>
                                          <p:attrName>ppt_y</p:attrName>
                                        </p:attrNameLst>
                                      </p:cBhvr>
                                      <p:tavLst>
                                        <p:tav tm="0">
                                          <p:val>
                                            <p:strVal val="#ppt_y+1"/>
                                          </p:val>
                                        </p:tav>
                                        <p:tav tm="100000">
                                          <p:val>
                                            <p:strVal val="#ppt_y-.03"/>
                                          </p:val>
                                        </p:tav>
                                      </p:tavLst>
                                    </p:anim>
                                    <p:anim calcmode="lin" valueType="num">
                                      <p:cBhvr>
                                        <p:cTn id="37"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5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750"/>
                                        <p:tgtEl>
                                          <p:spTgt spid="5"/>
                                        </p:tgtEl>
                                      </p:cBhvr>
                                    </p:animEffect>
                                    <p:anim calcmode="lin" valueType="num">
                                      <p:cBhvr>
                                        <p:cTn id="41" dur="750" fill="hold"/>
                                        <p:tgtEl>
                                          <p:spTgt spid="5"/>
                                        </p:tgtEl>
                                        <p:attrNameLst>
                                          <p:attrName>ppt_x</p:attrName>
                                        </p:attrNameLst>
                                      </p:cBhvr>
                                      <p:tavLst>
                                        <p:tav tm="0">
                                          <p:val>
                                            <p:strVal val="#ppt_x"/>
                                          </p:val>
                                        </p:tav>
                                        <p:tav tm="100000">
                                          <p:val>
                                            <p:strVal val="#ppt_x"/>
                                          </p:val>
                                        </p:tav>
                                      </p:tavLst>
                                    </p:anim>
                                    <p:anim calcmode="lin" valueType="num">
                                      <p:cBhvr>
                                        <p:cTn id="42" dur="675" decel="100000" fill="hold"/>
                                        <p:tgtEl>
                                          <p:spTgt spid="5"/>
                                        </p:tgtEl>
                                        <p:attrNameLst>
                                          <p:attrName>ppt_y</p:attrName>
                                        </p:attrNameLst>
                                      </p:cBhvr>
                                      <p:tavLst>
                                        <p:tav tm="0">
                                          <p:val>
                                            <p:strVal val="#ppt_y+1"/>
                                          </p:val>
                                        </p:tav>
                                        <p:tav tm="100000">
                                          <p:val>
                                            <p:strVal val="#ppt_y-.03"/>
                                          </p:val>
                                        </p:tav>
                                      </p:tavLst>
                                    </p:anim>
                                    <p:anim calcmode="lin" valueType="num">
                                      <p:cBhvr>
                                        <p:cTn id="43"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75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750"/>
                                        <p:tgtEl>
                                          <p:spTgt spid="4"/>
                                        </p:tgtEl>
                                      </p:cBhvr>
                                    </p:animEffect>
                                    <p:anim calcmode="lin" valueType="num">
                                      <p:cBhvr>
                                        <p:cTn id="47" dur="750" fill="hold"/>
                                        <p:tgtEl>
                                          <p:spTgt spid="4"/>
                                        </p:tgtEl>
                                        <p:attrNameLst>
                                          <p:attrName>ppt_x</p:attrName>
                                        </p:attrNameLst>
                                      </p:cBhvr>
                                      <p:tavLst>
                                        <p:tav tm="0">
                                          <p:val>
                                            <p:strVal val="#ppt_x"/>
                                          </p:val>
                                        </p:tav>
                                        <p:tav tm="100000">
                                          <p:val>
                                            <p:strVal val="#ppt_x"/>
                                          </p:val>
                                        </p:tav>
                                      </p:tavLst>
                                    </p:anim>
                                    <p:anim calcmode="lin" valueType="num">
                                      <p:cBhvr>
                                        <p:cTn id="48" dur="675" decel="100000" fill="hold"/>
                                        <p:tgtEl>
                                          <p:spTgt spid="4"/>
                                        </p:tgtEl>
                                        <p:attrNameLst>
                                          <p:attrName>ppt_y</p:attrName>
                                        </p:attrNameLst>
                                      </p:cBhvr>
                                      <p:tavLst>
                                        <p:tav tm="0">
                                          <p:val>
                                            <p:strVal val="#ppt_y+1"/>
                                          </p:val>
                                        </p:tav>
                                        <p:tav tm="100000">
                                          <p:val>
                                            <p:strVal val="#ppt_y-.03"/>
                                          </p:val>
                                        </p:tav>
                                      </p:tavLst>
                                    </p:anim>
                                    <p:anim calcmode="lin" valueType="num">
                                      <p:cBhvr>
                                        <p:cTn id="49"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par>
                          <p:cTn id="50" fill="hold">
                            <p:stCondLst>
                              <p:cond delay="2000"/>
                            </p:stCondLst>
                            <p:childTnLst>
                              <p:par>
                                <p:cTn id="51" presetID="2" presetClass="entr" presetSubtype="8" fill="hold" nodeType="afterEffect">
                                  <p:stCondLst>
                                    <p:cond delay="0"/>
                                  </p:stCondLst>
                                  <p:childTnLst>
                                    <p:set>
                                      <p:cBhvr>
                                        <p:cTn id="52" dur="1" fill="hold">
                                          <p:stCondLst>
                                            <p:cond delay="0"/>
                                          </p:stCondLst>
                                        </p:cTn>
                                        <p:tgtEl>
                                          <p:spTgt spid="148"/>
                                        </p:tgtEl>
                                        <p:attrNameLst>
                                          <p:attrName>style.visibility</p:attrName>
                                        </p:attrNameLst>
                                      </p:cBhvr>
                                      <p:to>
                                        <p:strVal val="visible"/>
                                      </p:to>
                                    </p:set>
                                    <p:anim calcmode="lin" valueType="num">
                                      <p:cBhvr additive="base">
                                        <p:cTn id="53" dur="750" fill="hold"/>
                                        <p:tgtEl>
                                          <p:spTgt spid="148"/>
                                        </p:tgtEl>
                                        <p:attrNameLst>
                                          <p:attrName>ppt_x</p:attrName>
                                        </p:attrNameLst>
                                      </p:cBhvr>
                                      <p:tavLst>
                                        <p:tav tm="0">
                                          <p:val>
                                            <p:strVal val="0-#ppt_w/2"/>
                                          </p:val>
                                        </p:tav>
                                        <p:tav tm="100000">
                                          <p:val>
                                            <p:strVal val="#ppt_x"/>
                                          </p:val>
                                        </p:tav>
                                      </p:tavLst>
                                    </p:anim>
                                    <p:anim calcmode="lin" valueType="num">
                                      <p:cBhvr additive="base">
                                        <p:cTn id="54" dur="750" fill="hold"/>
                                        <p:tgtEl>
                                          <p:spTgt spid="148"/>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750" fill="hold"/>
                                        <p:tgtEl>
                                          <p:spTgt spid="142"/>
                                        </p:tgtEl>
                                        <p:attrNameLst>
                                          <p:attrName>ppt_x</p:attrName>
                                        </p:attrNameLst>
                                      </p:cBhvr>
                                      <p:tavLst>
                                        <p:tav tm="0">
                                          <p:val>
                                            <p:strVal val="1+#ppt_w/2"/>
                                          </p:val>
                                        </p:tav>
                                        <p:tav tm="100000">
                                          <p:val>
                                            <p:strVal val="#ppt_x"/>
                                          </p:val>
                                        </p:tav>
                                      </p:tavLst>
                                    </p:anim>
                                    <p:anim calcmode="lin" valueType="num">
                                      <p:cBhvr additive="base">
                                        <p:cTn id="58" dur="750" fill="hold"/>
                                        <p:tgtEl>
                                          <p:spTgt spid="142"/>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22" presetClass="entr" presetSubtype="1" fill="hold"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up)">
                                      <p:cBhvr>
                                        <p:cTn id="62" dur="500"/>
                                        <p:tgtEl>
                                          <p:spTgt spid="140"/>
                                        </p:tgtEl>
                                      </p:cBhvr>
                                    </p:animEffect>
                                  </p:childTnLst>
                                </p:cTn>
                              </p:par>
                              <p:par>
                                <p:cTn id="63" presetID="22" presetClass="entr" presetSubtype="1" fill="hold" nodeType="withEffect">
                                  <p:stCondLst>
                                    <p:cond delay="0"/>
                                  </p:stCondLst>
                                  <p:childTnLst>
                                    <p:set>
                                      <p:cBhvr>
                                        <p:cTn id="64" dur="1" fill="hold">
                                          <p:stCondLst>
                                            <p:cond delay="0"/>
                                          </p:stCondLst>
                                        </p:cTn>
                                        <p:tgtEl>
                                          <p:spTgt spid="149"/>
                                        </p:tgtEl>
                                        <p:attrNameLst>
                                          <p:attrName>style.visibility</p:attrName>
                                        </p:attrNameLst>
                                      </p:cBhvr>
                                      <p:to>
                                        <p:strVal val="visible"/>
                                      </p:to>
                                    </p:set>
                                    <p:animEffect transition="in" filter="wipe(up)">
                                      <p:cBhvr>
                                        <p:cTn id="65" dur="500"/>
                                        <p:tgtEl>
                                          <p:spTgt spid="149"/>
                                        </p:tgtEl>
                                      </p:cBhvr>
                                    </p:animEffect>
                                  </p:childTnLst>
                                </p:cTn>
                              </p:par>
                            </p:childTnLst>
                          </p:cTn>
                        </p:par>
                        <p:par>
                          <p:cTn id="66" fill="hold">
                            <p:stCondLst>
                              <p:cond delay="350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114"/>
                                        </p:tgtEl>
                                        <p:attrNameLst>
                                          <p:attrName>ppt_y</p:attrName>
                                        </p:attrNameLst>
                                      </p:cBhvr>
                                      <p:tavLst>
                                        <p:tav tm="0">
                                          <p:val>
                                            <p:strVal val="#ppt_y"/>
                                          </p:val>
                                        </p:tav>
                                        <p:tav tm="100000">
                                          <p:val>
                                            <p:strVal val="#ppt_y"/>
                                          </p:val>
                                        </p:tav>
                                      </p:tavLst>
                                    </p:anim>
                                    <p:anim calcmode="lin" valueType="num">
                                      <p:cBhvr>
                                        <p:cTn id="71"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4" repeatCount="indefinite" fill="hold" display="0">
                  <p:stCondLst>
                    <p:cond delay="indefinite"/>
                  </p:stCondLst>
                  <p:endCondLst>
                    <p:cond evt="onStopAudio" delay="0">
                      <p:tgtEl>
                        <p:sldTgt/>
                      </p:tgtEl>
                    </p:cond>
                  </p:endCondLst>
                </p:cTn>
                <p:tgtEl>
                  <p:spTgt spid="8"/>
                </p:tgtEl>
              </p:cMediaNode>
            </p:audio>
          </p:childTnLst>
        </p:cTn>
      </p:par>
    </p:tnLst>
    <p:bldLst>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5" name="椭圆 4"/>
          <p:cNvSpPr/>
          <p:nvPr/>
        </p:nvSpPr>
        <p:spPr>
          <a:xfrm>
            <a:off x="5191194" y="2594241"/>
            <a:ext cx="241300" cy="2413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191194" y="3625345"/>
            <a:ext cx="241300" cy="241300"/>
          </a:xfrm>
          <a:prstGeom prst="ellipse">
            <a:avLst/>
          </a:prstGeom>
          <a:solidFill>
            <a:srgbClr val="FFE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91194" y="4656449"/>
            <a:ext cx="241300" cy="2413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45547" y="1408327"/>
            <a:ext cx="3478212" cy="591363"/>
            <a:chOff x="1953104" y="2399893"/>
            <a:chExt cx="2712955" cy="591363"/>
          </a:xfrm>
        </p:grpSpPr>
        <p:pic>
          <p:nvPicPr>
            <p:cNvPr id="4" name="图片 3"/>
            <p:cNvPicPr>
              <a:picLocks noChangeAspect="1"/>
            </p:cNvPicPr>
            <p:nvPr/>
          </p:nvPicPr>
          <p:blipFill>
            <a:blip r:embed="rId3"/>
            <a:stretch>
              <a:fillRect/>
            </a:stretch>
          </p:blipFill>
          <p:spPr>
            <a:xfrm>
              <a:off x="1953104" y="2399893"/>
              <a:ext cx="2712955" cy="591363"/>
            </a:xfrm>
            <a:prstGeom prst="rect">
              <a:avLst/>
            </a:prstGeom>
          </p:spPr>
        </p:pic>
        <p:sp>
          <p:nvSpPr>
            <p:cNvPr id="6" name="文本框 5"/>
            <p:cNvSpPr txBox="1"/>
            <p:nvPr/>
          </p:nvSpPr>
          <p:spPr>
            <a:xfrm>
              <a:off x="2151255" y="2510908"/>
              <a:ext cx="2108200" cy="460375"/>
            </a:xfrm>
            <a:prstGeom prst="rect">
              <a:avLst/>
            </a:prstGeom>
            <a:noFill/>
          </p:spPr>
          <p:txBody>
            <a:bodyPr wrap="square" rtlCol="0">
              <a:spAutoFit/>
            </a:bodyPr>
            <a:p>
              <a:r>
                <a:rPr lang="zh-CN" altLang="en-US" sz="2400" dirty="0"/>
                <a:t>加油卡</a:t>
              </a:r>
              <a:r>
                <a:rPr lang="en-US" altLang="zh-CN" sz="2400" dirty="0"/>
                <a:t>2</a:t>
              </a:r>
              <a:r>
                <a:rPr lang="zh-CN" altLang="en-US" sz="2400" dirty="0"/>
                <a:t>：</a:t>
              </a:r>
              <a:endParaRPr lang="zh-CN" altLang="en-US" sz="2400" dirty="0"/>
            </a:p>
          </p:txBody>
        </p:sp>
      </p:grpSp>
      <p:sp>
        <p:nvSpPr>
          <p:cNvPr id="100" name="文本框 99"/>
          <p:cNvSpPr txBox="1"/>
          <p:nvPr/>
        </p:nvSpPr>
        <p:spPr>
          <a:xfrm>
            <a:off x="1174115" y="2208530"/>
            <a:ext cx="9504045" cy="460375"/>
          </a:xfrm>
          <a:prstGeom prst="rect">
            <a:avLst/>
          </a:prstGeom>
          <a:noFill/>
          <a:ln w="9525">
            <a:noFill/>
          </a:ln>
        </p:spPr>
        <p:txBody>
          <a:bodyPr wrap="square">
            <a:spAutoFit/>
          </a:bodyPr>
          <a:p>
            <a:pPr indent="0"/>
            <a:r>
              <a:rPr lang="zh-CN" altLang="en-US" sz="2400" b="0">
                <a:latin typeface="宋体" panose="02010600030101010101" pitchFamily="2" charset="-122"/>
                <a:ea typeface="宋体" panose="02010600030101010101" pitchFamily="2" charset="-122"/>
                <a:cs typeface="宋体" panose="02010600030101010101" pitchFamily="2" charset="-122"/>
              </a:rPr>
              <a:t>作业盒子的寒假推送作业。完成每一天的打卡，老师要了解打卡情况。</a:t>
            </a:r>
            <a:endParaRPr lang="zh-CN" altLang="en-US" sz="2400" b="0">
              <a:latin typeface="宋体" panose="02010600030101010101" pitchFamily="2" charset="-122"/>
              <a:ea typeface="宋体" panose="02010600030101010101" pitchFamily="2" charset="-122"/>
              <a:cs typeface="宋体" panose="02010600030101010101" pitchFamily="2" charset="-122"/>
            </a:endParaRPr>
          </a:p>
        </p:txBody>
      </p:sp>
      <p:grpSp>
        <p:nvGrpSpPr>
          <p:cNvPr id="13" name="组合 12"/>
          <p:cNvGrpSpPr/>
          <p:nvPr/>
        </p:nvGrpSpPr>
        <p:grpSpPr>
          <a:xfrm>
            <a:off x="1272547" y="3252367"/>
            <a:ext cx="3478212" cy="591363"/>
            <a:chOff x="1953104" y="2399893"/>
            <a:chExt cx="2712955" cy="591363"/>
          </a:xfrm>
        </p:grpSpPr>
        <p:pic>
          <p:nvPicPr>
            <p:cNvPr id="16" name="图片 15"/>
            <p:cNvPicPr>
              <a:picLocks noChangeAspect="1"/>
            </p:cNvPicPr>
            <p:nvPr/>
          </p:nvPicPr>
          <p:blipFill>
            <a:blip r:embed="rId3"/>
            <a:stretch>
              <a:fillRect/>
            </a:stretch>
          </p:blipFill>
          <p:spPr>
            <a:xfrm>
              <a:off x="1953104" y="2399893"/>
              <a:ext cx="2712955" cy="591363"/>
            </a:xfrm>
            <a:prstGeom prst="rect">
              <a:avLst/>
            </a:prstGeom>
          </p:spPr>
        </p:pic>
        <p:sp>
          <p:nvSpPr>
            <p:cNvPr id="17" name="文本框 16"/>
            <p:cNvSpPr txBox="1"/>
            <p:nvPr/>
          </p:nvSpPr>
          <p:spPr>
            <a:xfrm>
              <a:off x="2151255" y="2510908"/>
              <a:ext cx="2108200" cy="460375"/>
            </a:xfrm>
            <a:prstGeom prst="rect">
              <a:avLst/>
            </a:prstGeom>
            <a:noFill/>
          </p:spPr>
          <p:txBody>
            <a:bodyPr wrap="square" rtlCol="0">
              <a:spAutoFit/>
            </a:bodyPr>
            <a:p>
              <a:r>
                <a:rPr lang="zh-CN" altLang="en-US" sz="2400" dirty="0"/>
                <a:t>加油卡</a:t>
              </a:r>
              <a:r>
                <a:rPr lang="en-US" altLang="zh-CN" sz="2400" dirty="0"/>
                <a:t>3</a:t>
              </a:r>
              <a:r>
                <a:rPr lang="zh-CN" altLang="en-US" sz="2400" dirty="0"/>
                <a:t>：</a:t>
              </a:r>
              <a:endParaRPr lang="zh-CN" altLang="en-US" sz="2400" dirty="0"/>
            </a:p>
          </p:txBody>
        </p:sp>
      </p:grpSp>
      <p:sp>
        <p:nvSpPr>
          <p:cNvPr id="18" name="文本框 17"/>
          <p:cNvSpPr txBox="1"/>
          <p:nvPr/>
        </p:nvSpPr>
        <p:spPr>
          <a:xfrm>
            <a:off x="1301115" y="4052570"/>
            <a:ext cx="9504045" cy="829945"/>
          </a:xfrm>
          <a:prstGeom prst="rect">
            <a:avLst/>
          </a:prstGeom>
          <a:noFill/>
          <a:ln w="9525">
            <a:noFill/>
          </a:ln>
        </p:spPr>
        <p:txBody>
          <a:bodyPr wrap="square">
            <a:spAutoFit/>
          </a:bodyPr>
          <a:p>
            <a:pPr indent="0"/>
            <a:r>
              <a:rPr lang="zh-CN" altLang="en-US" sz="2400" b="0">
                <a:latin typeface="宋体" panose="02010600030101010101" pitchFamily="2" charset="-122"/>
                <a:ea typeface="宋体" panose="02010600030101010101" pitchFamily="2" charset="-122"/>
                <a:cs typeface="宋体" panose="02010600030101010101" pitchFamily="2" charset="-122"/>
              </a:rPr>
              <a:t>每天完成四道常规作业。（笔算、四则运算、简算）老师会发100道题，一共25天。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450" decel="100000" fill="hold"/>
                                        <p:tgtEl>
                                          <p:spTgt spid="5"/>
                                        </p:tgtEl>
                                        <p:attrNameLst>
                                          <p:attrName>ppt_y</p:attrName>
                                        </p:attrNameLst>
                                      </p:cBhvr>
                                      <p:tavLst>
                                        <p:tav tm="0">
                                          <p:val>
                                            <p:strVal val="#ppt_y+1"/>
                                          </p:val>
                                        </p:tav>
                                        <p:tav tm="100000">
                                          <p:val>
                                            <p:strVal val="#ppt_y-.03"/>
                                          </p:val>
                                        </p:tav>
                                      </p:tavLst>
                                    </p:anim>
                                    <p:anim calcmode="lin" valueType="num">
                                      <p:cBhvr>
                                        <p:cTn id="19"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20" presetID="31" presetClass="entr"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par>
                                <p:cTn id="26" presetID="37"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450" decel="100000" fill="hold"/>
                                        <p:tgtEl>
                                          <p:spTgt spid="9"/>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32" presetID="31" presetClass="entr" presetSubtype="0" fill="hold" grpId="1"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90"/>
                                          </p:val>
                                        </p:tav>
                                        <p:tav tm="100000">
                                          <p:val>
                                            <p:fltVal val="0"/>
                                          </p:val>
                                        </p:tav>
                                      </p:tavLst>
                                    </p:anim>
                                    <p:animEffect transition="in" filter="fade">
                                      <p:cBhvr>
                                        <p:cTn id="37" dur="500"/>
                                        <p:tgtEl>
                                          <p:spTgt spid="9"/>
                                        </p:tgtEl>
                                      </p:cBhvr>
                                    </p:animEffect>
                                  </p:childTnLst>
                                </p:cTn>
                              </p:par>
                              <p:par>
                                <p:cTn id="38" presetID="37"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450" decel="100000" fill="hold"/>
                                        <p:tgtEl>
                                          <p:spTgt spid="10"/>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44" presetID="31" presetClass="entr" presetSubtype="0" fill="hold" grpId="1"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 calcmode="lin" valueType="num">
                                      <p:cBhvr>
                                        <p:cTn id="48" dur="500" fill="hold"/>
                                        <p:tgtEl>
                                          <p:spTgt spid="10"/>
                                        </p:tgtEl>
                                        <p:attrNameLst>
                                          <p:attrName>style.rotation</p:attrName>
                                        </p:attrNameLst>
                                      </p:cBhvr>
                                      <p:tavLst>
                                        <p:tav tm="0">
                                          <p:val>
                                            <p:fltVal val="90"/>
                                          </p:val>
                                        </p:tav>
                                        <p:tav tm="100000">
                                          <p:val>
                                            <p:fltVal val="0"/>
                                          </p:val>
                                        </p:tav>
                                      </p:tavLst>
                                    </p:anim>
                                    <p:animEffect transition="in" filter="fade">
                                      <p:cBhvr>
                                        <p:cTn id="49" dur="500"/>
                                        <p:tgtEl>
                                          <p:spTgt spid="10"/>
                                        </p:tgtEl>
                                      </p:cBhvr>
                                    </p:animEffect>
                                  </p:childTnLst>
                                </p:cTn>
                              </p:par>
                              <p:par>
                                <p:cTn id="50" presetID="22" presetClass="entr" presetSubtype="8"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par>
                                <p:cTn id="53" presetID="22" presetClass="entr" presetSubtype="8"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9" grpId="0" bldLvl="0" animBg="1"/>
      <p:bldP spid="9" grpId="1" bldLvl="0" animBg="1"/>
      <p:bldP spid="10" grpId="0" bldLvl="0" animBg="1"/>
      <p:bldP spid="10"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032" y="149809"/>
            <a:ext cx="11805470" cy="5905487"/>
            <a:chOff x="-65032" y="149809"/>
            <a:chExt cx="11805470" cy="5905487"/>
          </a:xfrm>
        </p:grpSpPr>
        <p:pic>
          <p:nvPicPr>
            <p:cNvPr id="135" name="图片 134"/>
            <p:cNvPicPr>
              <a:picLocks noChangeAspect="1"/>
            </p:cNvPicPr>
            <p:nvPr/>
          </p:nvPicPr>
          <p:blipFill rotWithShape="1">
            <a:blip r:embed="rId1"/>
            <a:srcRect r="93419"/>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79024" y="853524"/>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932697" y="2069941"/>
            <a:ext cx="777186"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03</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308600" y="2132965"/>
            <a:ext cx="2110740" cy="645160"/>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华康海报体W12(P)" panose="040B0C00000000000000" charset="-122"/>
                <a:ea typeface="华康海报体W12(P)" panose="040B0C00000000000000" charset="-122"/>
              </a:rPr>
              <a:t>英 语</a:t>
            </a:r>
            <a:endParaRPr lang="zh-CN" altLang="en-US" sz="3600" b="1" dirty="0">
              <a:solidFill>
                <a:schemeClr val="tx1">
                  <a:lumMod val="75000"/>
                  <a:lumOff val="25000"/>
                </a:schemeClr>
              </a:solidFill>
              <a:latin typeface="华康海报体W12(P)" panose="040B0C00000000000000" charset="-122"/>
              <a:ea typeface="华康海报体W12(P)" panose="040B0C00000000000000" charset="-122"/>
            </a:endParaRPr>
          </a:p>
        </p:txBody>
      </p:sp>
      <p:pic>
        <p:nvPicPr>
          <p:cNvPr id="22" name="图片 21"/>
          <p:cNvPicPr>
            <a:picLocks noChangeAspect="1"/>
          </p:cNvPicPr>
          <p:nvPr/>
        </p:nvPicPr>
        <p:blipFill rotWithShape="1">
          <a:blip r:embed="rId12"/>
          <a:srcRect r="59575"/>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2"/>
          <a:srcRect l="79894" t="-7176" r="-2213" b="34190"/>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Sing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grpSp>
        <p:nvGrpSpPr>
          <p:cNvPr id="4" name="组合 3"/>
          <p:cNvGrpSpPr/>
          <p:nvPr/>
        </p:nvGrpSpPr>
        <p:grpSpPr>
          <a:xfrm>
            <a:off x="1354455" y="1644650"/>
            <a:ext cx="1798955" cy="1819275"/>
            <a:chOff x="3839" y="3257"/>
            <a:chExt cx="2833" cy="2865"/>
          </a:xfrm>
        </p:grpSpPr>
        <p:grpSp>
          <p:nvGrpSpPr>
            <p:cNvPr id="6" name="组合 5"/>
            <p:cNvGrpSpPr/>
            <p:nvPr/>
          </p:nvGrpSpPr>
          <p:grpSpPr>
            <a:xfrm>
              <a:off x="3950" y="3257"/>
              <a:ext cx="2723" cy="2627"/>
              <a:chOff x="2508493" y="2068432"/>
              <a:chExt cx="1729193" cy="1667874"/>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rot="2784804">
                <a:off x="2667652" y="2183955"/>
                <a:ext cx="1395969" cy="1421616"/>
              </a:xfrm>
              <a:prstGeom prst="rect">
                <a:avLst/>
              </a:prstGeom>
            </p:spPr>
          </p:pic>
          <p:pic>
            <p:nvPicPr>
              <p:cNvPr id="5" name="图片 4"/>
              <p:cNvPicPr>
                <a:picLocks noChangeAspect="1"/>
              </p:cNvPicPr>
              <p:nvPr/>
            </p:nvPicPr>
            <p:blipFill>
              <a:blip r:embed="rId5"/>
              <a:stretch>
                <a:fillRect/>
              </a:stretch>
            </p:blipFill>
            <p:spPr>
              <a:xfrm>
                <a:off x="2508493" y="2068432"/>
                <a:ext cx="1729193" cy="1667874"/>
              </a:xfrm>
              <a:prstGeom prst="diamond">
                <a:avLst/>
              </a:prstGeom>
            </p:spPr>
          </p:pic>
        </p:grpSp>
        <p:sp>
          <p:nvSpPr>
            <p:cNvPr id="7" name="MH_Other_1"/>
            <p:cNvSpPr/>
            <p:nvPr>
              <p:custDataLst>
                <p:tags r:id="rId6"/>
              </p:custDataLst>
            </p:nvPr>
          </p:nvSpPr>
          <p:spPr>
            <a:xfrm>
              <a:off x="3839" y="5630"/>
              <a:ext cx="2782" cy="493"/>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solidFill>
              <a:srgbClr val="FF9999"/>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a:defRPr/>
              </a:pPr>
              <a:endParaRPr lang="zh-CN" altLang="en-US" sz="3200">
                <a:solidFill>
                  <a:srgbClr val="FFFFFF"/>
                </a:solidFill>
              </a:endParaRPr>
            </a:p>
          </p:txBody>
        </p:sp>
      </p:grpSp>
      <p:grpSp>
        <p:nvGrpSpPr>
          <p:cNvPr id="2" name="组合 1"/>
          <p:cNvGrpSpPr/>
          <p:nvPr/>
        </p:nvGrpSpPr>
        <p:grpSpPr>
          <a:xfrm>
            <a:off x="6740525" y="1473835"/>
            <a:ext cx="1844040" cy="1837690"/>
            <a:chOff x="8157" y="3228"/>
            <a:chExt cx="2904" cy="2894"/>
          </a:xfrm>
        </p:grpSpPr>
        <p:grpSp>
          <p:nvGrpSpPr>
            <p:cNvPr id="14" name="组合 13"/>
            <p:cNvGrpSpPr/>
            <p:nvPr/>
          </p:nvGrpSpPr>
          <p:grpSpPr>
            <a:xfrm>
              <a:off x="8157" y="3228"/>
              <a:ext cx="2905" cy="2686"/>
              <a:chOff x="5199515" y="2049540"/>
              <a:chExt cx="1844706" cy="1705658"/>
            </a:xfrm>
          </p:grpSpPr>
          <p:pic>
            <p:nvPicPr>
              <p:cNvPr id="17" name="图片 1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rot="2718023">
                <a:off x="5426152" y="2183955"/>
                <a:ext cx="1395969" cy="1421616"/>
              </a:xfrm>
              <a:prstGeom prst="rect">
                <a:avLst/>
              </a:prstGeom>
            </p:spPr>
          </p:pic>
          <p:pic>
            <p:nvPicPr>
              <p:cNvPr id="12" name="图片 11"/>
              <p:cNvPicPr>
                <a:picLocks noChangeAspect="1"/>
              </p:cNvPicPr>
              <p:nvPr/>
            </p:nvPicPr>
            <p:blipFill>
              <a:blip r:embed="rId7"/>
              <a:stretch>
                <a:fillRect/>
              </a:stretch>
            </p:blipFill>
            <p:spPr>
              <a:xfrm>
                <a:off x="5199515" y="2049540"/>
                <a:ext cx="1844706" cy="1705658"/>
              </a:xfrm>
              <a:prstGeom prst="diamond">
                <a:avLst/>
              </a:prstGeom>
            </p:spPr>
          </p:pic>
        </p:grpSp>
        <p:sp>
          <p:nvSpPr>
            <p:cNvPr id="10" name="MH_Other_2"/>
            <p:cNvSpPr/>
            <p:nvPr>
              <p:custDataLst>
                <p:tags r:id="rId8"/>
              </p:custDataLst>
            </p:nvPr>
          </p:nvSpPr>
          <p:spPr>
            <a:xfrm>
              <a:off x="8204" y="5630"/>
              <a:ext cx="2784" cy="493"/>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solidFill>
              <a:schemeClr val="accent4">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algn="ctr">
                <a:defRPr/>
              </a:pPr>
              <a:endParaRPr lang="zh-CN" altLang="en-US" sz="3200">
                <a:solidFill>
                  <a:srgbClr val="FFFFFF"/>
                </a:solidFill>
              </a:endParaRPr>
            </a:p>
          </p:txBody>
        </p:sp>
      </p:grpSp>
      <p:sp>
        <p:nvSpPr>
          <p:cNvPr id="19" name="矩形 18"/>
          <p:cNvSpPr/>
          <p:nvPr/>
        </p:nvSpPr>
        <p:spPr>
          <a:xfrm>
            <a:off x="1017905" y="3585845"/>
            <a:ext cx="3298825" cy="1476375"/>
          </a:xfrm>
          <a:prstGeom prst="rect">
            <a:avLst/>
          </a:prstGeom>
        </p:spPr>
        <p:txBody>
          <a:bodyPr wrap="square">
            <a:spAutoFit/>
          </a:bodyPr>
          <a:lstStyle/>
          <a:p>
            <a:pPr algn="l">
              <a:lnSpc>
                <a:spcPct val="150000"/>
              </a:lnSpc>
            </a:pPr>
            <a:r>
              <a:rPr lang="en-US" altLang="zh-CN" sz="2000" b="1" dirty="0">
                <a:solidFill>
                  <a:srgbClr val="000000">
                    <a:lumMod val="65000"/>
                    <a:lumOff val="35000"/>
                  </a:srgbClr>
                </a:solidFill>
                <a:latin typeface="+mn-ea"/>
                <a:ea typeface="汉仪夏日体W" panose="00020600040101010101" pitchFamily="18" charset="-122"/>
                <a:cs typeface="+mn-ea"/>
                <a:sym typeface="+mn-lt"/>
              </a:rPr>
              <a:t>1.</a:t>
            </a:r>
            <a:r>
              <a:rPr lang="zh-CN" altLang="en-US" sz="2000" b="1" dirty="0">
                <a:solidFill>
                  <a:srgbClr val="000000">
                    <a:lumMod val="65000"/>
                    <a:lumOff val="35000"/>
                  </a:srgbClr>
                </a:solidFill>
                <a:latin typeface="+mn-ea"/>
                <a:ea typeface="汉仪夏日体W" panose="00020600040101010101" pitchFamily="18" charset="-122"/>
                <a:cs typeface="+mn-ea"/>
                <a:sym typeface="+mn-lt"/>
              </a:rPr>
              <a:t>英语在线学习:</a:t>
            </a:r>
            <a:endParaRPr lang="zh-CN" altLang="en-US" sz="2000" b="1" dirty="0">
              <a:solidFill>
                <a:srgbClr val="000000">
                  <a:lumMod val="65000"/>
                  <a:lumOff val="35000"/>
                </a:srgbClr>
              </a:solidFill>
              <a:latin typeface="+mn-ea"/>
              <a:ea typeface="汉仪夏日体W" panose="00020600040101010101" pitchFamily="18" charset="-122"/>
              <a:cs typeface="+mn-ea"/>
              <a:sym typeface="+mn-lt"/>
            </a:endParaRPr>
          </a:p>
          <a:p>
            <a:pPr algn="l">
              <a:lnSpc>
                <a:spcPct val="150000"/>
              </a:lnSpc>
            </a:pPr>
            <a:r>
              <a:rPr lang="zh-CN" altLang="en-US" sz="2000" b="1" dirty="0">
                <a:solidFill>
                  <a:srgbClr val="000000">
                    <a:lumMod val="65000"/>
                    <a:lumOff val="35000"/>
                  </a:srgbClr>
                </a:solidFill>
                <a:latin typeface="+mn-ea"/>
                <a:ea typeface="汉仪夏日体W" panose="00020600040101010101" pitchFamily="18" charset="-122"/>
                <a:cs typeface="+mn-ea"/>
                <a:sym typeface="+mn-lt"/>
              </a:rPr>
              <a:t>盒子鱼，一起作业网(2选1)，每天推送不同内容。</a:t>
            </a:r>
            <a:endParaRPr lang="zh-CN" altLang="en-US" sz="2000" b="1" dirty="0">
              <a:solidFill>
                <a:srgbClr val="000000">
                  <a:lumMod val="65000"/>
                  <a:lumOff val="35000"/>
                </a:srgbClr>
              </a:solidFill>
              <a:latin typeface="+mn-ea"/>
              <a:ea typeface="汉仪夏日体W" panose="00020600040101010101" pitchFamily="18" charset="-122"/>
              <a:cs typeface="+mn-ea"/>
              <a:sym typeface="+mn-lt"/>
            </a:endParaRPr>
          </a:p>
        </p:txBody>
      </p:sp>
      <p:sp>
        <p:nvSpPr>
          <p:cNvPr id="20" name="矩形 19"/>
          <p:cNvSpPr/>
          <p:nvPr/>
        </p:nvSpPr>
        <p:spPr>
          <a:xfrm>
            <a:off x="5535295" y="3498850"/>
            <a:ext cx="5695315" cy="1568450"/>
          </a:xfrm>
          <a:prstGeom prst="rect">
            <a:avLst/>
          </a:prstGeom>
        </p:spPr>
        <p:txBody>
          <a:bodyPr wrap="square">
            <a:spAutoFit/>
          </a:bodyPr>
          <a:lstStyle/>
          <a:p>
            <a:pPr algn="l">
              <a:lnSpc>
                <a:spcPct val="150000"/>
              </a:lnSpc>
            </a:pPr>
            <a:r>
              <a:rPr lang="zh-CN" altLang="en-US" sz="1600" dirty="0"/>
              <a:t>2.寒假阅读积累比拼：</a:t>
            </a:r>
            <a:endParaRPr lang="zh-CN" altLang="en-US" sz="1600" dirty="0"/>
          </a:p>
          <a:p>
            <a:pPr algn="l">
              <a:lnSpc>
                <a:spcPct val="150000"/>
              </a:lnSpc>
            </a:pPr>
            <a:r>
              <a:rPr lang="zh-CN" altLang="en-US" sz="1600" dirty="0"/>
              <a:t>每周阅读一本英语阅读读物，主题不限，并制做“阅读采集信息卡”，A4纸大小，内容包括(书名， 作者， 所读内容，感受收获 ) 放假4周 ，每周1张，自主设计，四张一沓装订好。</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3666"/>
                                  </p:iterate>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9"/>
                                        </p:tgtEl>
                                        <p:attrNameLst>
                                          <p:attrName>ppt_y</p:attrName>
                                        </p:attrNameLst>
                                      </p:cBhvr>
                                      <p:tavLst>
                                        <p:tav tm="0">
                                          <p:val>
                                            <p:strVal val="#ppt_y"/>
                                          </p:val>
                                        </p:tav>
                                        <p:tav tm="100000">
                                          <p:val>
                                            <p:strVal val="#ppt_y"/>
                                          </p:val>
                                        </p:tav>
                                      </p:tavLst>
                                    </p:anim>
                                    <p:anim calcmode="lin" valueType="num">
                                      <p:cBhvr>
                                        <p:cTn id="18"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9"/>
                                        </p:tgtEl>
                                      </p:cBhvr>
                                    </p:animEffect>
                                  </p:childTnLst>
                                </p:cTn>
                              </p:par>
                              <p:par>
                                <p:cTn id="21" presetID="41" presetClass="entr" presetSubtype="0" fill="hold" grpId="0" nodeType="withEffect">
                                  <p:stCondLst>
                                    <p:cond delay="0"/>
                                  </p:stCondLst>
                                  <p:iterate type="lt">
                                    <p:tmPct val="3666"/>
                                  </p:iterate>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0"/>
                                        </p:tgtEl>
                                        <p:attrNameLst>
                                          <p:attrName>ppt_y</p:attrName>
                                        </p:attrNameLst>
                                      </p:cBhvr>
                                      <p:tavLst>
                                        <p:tav tm="0">
                                          <p:val>
                                            <p:strVal val="#ppt_y"/>
                                          </p:val>
                                        </p:tav>
                                        <p:tav tm="100000">
                                          <p:val>
                                            <p:strVal val="#ppt_y"/>
                                          </p:val>
                                        </p:tav>
                                      </p:tavLst>
                                    </p:anim>
                                    <p:anim calcmode="lin" valueType="num">
                                      <p:cBhvr>
                                        <p:cTn id="25"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237" y="149809"/>
            <a:ext cx="11805470" cy="5905487"/>
            <a:chOff x="-65032" y="149809"/>
            <a:chExt cx="11805470" cy="5905487"/>
          </a:xfrm>
        </p:grpSpPr>
        <p:pic>
          <p:nvPicPr>
            <p:cNvPr id="135" name="图片 134"/>
            <p:cNvPicPr>
              <a:picLocks noChangeAspect="1"/>
            </p:cNvPicPr>
            <p:nvPr/>
          </p:nvPicPr>
          <p:blipFill rotWithShape="1">
            <a:blip r:embed="rId1"/>
            <a:srcRect r="93419"/>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79024" y="91892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993155" y="2069941"/>
            <a:ext cx="716728"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04</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p:cNvSpPr txBox="1"/>
          <p:nvPr/>
        </p:nvSpPr>
        <p:spPr>
          <a:xfrm>
            <a:off x="5262697" y="2142533"/>
            <a:ext cx="2224286" cy="706755"/>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rPr>
              <a:t>体育</a:t>
            </a:r>
            <a:endParaRPr lang="zh-CN" altLang="en-US" sz="4000" b="1"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2" name="图片 21"/>
          <p:cNvPicPr>
            <a:picLocks noChangeAspect="1"/>
          </p:cNvPicPr>
          <p:nvPr/>
        </p:nvPicPr>
        <p:blipFill rotWithShape="1">
          <a:blip r:embed="rId12"/>
          <a:srcRect r="59575"/>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2"/>
          <a:srcRect l="79894" t="-7176" r="-2213" b="34190"/>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Sing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325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3414" y="1342531"/>
            <a:ext cx="1500063" cy="1500063"/>
            <a:chOff x="2587764" y="2404886"/>
            <a:chExt cx="1500063" cy="1500063"/>
          </a:xfrm>
        </p:grpSpPr>
        <p:sp>
          <p:nvSpPr>
            <p:cNvPr id="27" name="MH_Other_1"/>
            <p:cNvSpPr/>
            <p:nvPr>
              <p:custDataLst>
                <p:tags r:id="rId1"/>
              </p:custDataLst>
            </p:nvPr>
          </p:nvSpPr>
          <p:spPr>
            <a:xfrm>
              <a:off x="2587764" y="2404886"/>
              <a:ext cx="1500063" cy="1500063"/>
            </a:xfrm>
            <a:prstGeom prst="ellipse">
              <a:avLst/>
            </a:prstGeom>
            <a:noFill/>
            <a:ln w="76200" cap="flat" cmpd="sng" algn="ctr">
              <a:solidFill>
                <a:srgbClr val="FF9999"/>
              </a:solidFill>
              <a:prstDash val="solid"/>
            </a:ln>
            <a:effectLst/>
          </p:spPr>
          <p:txBody>
            <a:bodyPr tIns="108000" bIns="540000" rtlCol="0" anchor="ctr"/>
            <a:lstStyle/>
            <a:p>
              <a:pPr algn="ctr">
                <a:defRPr/>
              </a:pPr>
              <a:r>
                <a:rPr lang="en-US" sz="8000" kern="0" dirty="0">
                  <a:solidFill>
                    <a:srgbClr val="FF9999"/>
                  </a:solidFill>
                  <a:latin typeface="Snap ITC" panose="04040A07060A02020202" pitchFamily="82" charset="0"/>
                </a:rPr>
                <a:t>A</a:t>
              </a:r>
              <a:endParaRPr lang="en-US" sz="8000" kern="0" dirty="0">
                <a:solidFill>
                  <a:srgbClr val="FF9999"/>
                </a:solidFill>
                <a:latin typeface="Snap ITC" panose="04040A07060A02020202" pitchFamily="82" charset="0"/>
              </a:endParaRPr>
            </a:p>
          </p:txBody>
        </p:sp>
        <p:sp>
          <p:nvSpPr>
            <p:cNvPr id="29" name="MH_SubTitle_1"/>
            <p:cNvSpPr/>
            <p:nvPr>
              <p:custDataLst>
                <p:tags r:id="rId2"/>
              </p:custDataLst>
            </p:nvPr>
          </p:nvSpPr>
          <p:spPr>
            <a:xfrm>
              <a:off x="2595161" y="3248507"/>
              <a:ext cx="1489307" cy="642108"/>
            </a:xfrm>
            <a:custGeom>
              <a:avLst/>
              <a:gdLst/>
              <a:ahLst/>
              <a:cxnLst/>
              <a:rect l="l" t="t" r="r" b="b"/>
              <a:pathLst>
                <a:path w="2502636" h="1116124">
                  <a:moveTo>
                    <a:pt x="0" y="0"/>
                  </a:moveTo>
                  <a:lnTo>
                    <a:pt x="2502636" y="0"/>
                  </a:lnTo>
                  <a:cubicBezTo>
                    <a:pt x="2431811" y="628176"/>
                    <a:pt x="1898548" y="1116124"/>
                    <a:pt x="1251318" y="1116124"/>
                  </a:cubicBezTo>
                  <a:cubicBezTo>
                    <a:pt x="604088" y="1116124"/>
                    <a:pt x="70825" y="628176"/>
                    <a:pt x="0" y="0"/>
                  </a:cubicBezTo>
                  <a:close/>
                </a:path>
              </a:pathLst>
            </a:custGeom>
            <a:solidFill>
              <a:srgbClr val="FF9999"/>
            </a:solidFill>
            <a:ln w="25400" cap="flat" cmpd="sng" algn="ctr">
              <a:solidFill>
                <a:srgbClr val="FF9999"/>
              </a:solidFill>
              <a:prstDash val="solid"/>
            </a:ln>
            <a:effectLst/>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kern="0" dirty="0">
                  <a:solidFill>
                    <a:srgbClr val="FFFFFF"/>
                  </a:solidFill>
                  <a:latin typeface="+mn-ea"/>
                  <a:cs typeface="Arial" panose="020B0604020202020204" pitchFamily="34" charset="0"/>
                </a:rPr>
                <a:t>体育锻炼</a:t>
              </a:r>
              <a:endParaRPr lang="en-US" altLang="zh-CN" kern="0" dirty="0">
                <a:solidFill>
                  <a:srgbClr val="FFFFFF"/>
                </a:solidFill>
                <a:latin typeface="+mn-ea"/>
                <a:cs typeface="Arial" panose="020B0604020202020204" pitchFamily="34" charset="0"/>
              </a:endParaRPr>
            </a:p>
          </p:txBody>
        </p:sp>
      </p:grpSp>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100" name="文本框 99"/>
          <p:cNvSpPr txBox="1"/>
          <p:nvPr/>
        </p:nvSpPr>
        <p:spPr>
          <a:xfrm>
            <a:off x="2303145" y="2388235"/>
            <a:ext cx="8834120" cy="2861310"/>
          </a:xfrm>
          <a:prstGeom prst="rect">
            <a:avLst/>
          </a:prstGeom>
          <a:noFill/>
          <a:ln w="9525">
            <a:noFill/>
          </a:ln>
        </p:spPr>
        <p:txBody>
          <a:bodyPr wrap="square">
            <a:spAutoFit/>
          </a:bodyPr>
          <a:p>
            <a:pPr marL="457200" indent="-457200">
              <a:lnSpc>
                <a:spcPct val="150000"/>
              </a:lnSpc>
              <a:buFont typeface="+mj-ea"/>
              <a:buAutoNum type="circleNumDbPlain"/>
            </a:pPr>
            <a:r>
              <a:rPr lang="zh-CN" altLang="en-US" sz="2000" b="0">
                <a:latin typeface="+mn-ea"/>
                <a:cs typeface="华文楷体" charset="0"/>
              </a:rPr>
              <a:t>保证每天锻炼一个小时；</a:t>
            </a:r>
            <a:endParaRPr lang="zh-CN" altLang="en-US" sz="2000" b="0">
              <a:latin typeface="+mn-ea"/>
              <a:cs typeface="华文楷体" charset="0"/>
            </a:endParaRPr>
          </a:p>
          <a:p>
            <a:pPr marL="457200" indent="-457200">
              <a:lnSpc>
                <a:spcPct val="150000"/>
              </a:lnSpc>
              <a:buFont typeface="+mj-ea"/>
              <a:buAutoNum type="circleNumDbPlain"/>
            </a:pPr>
            <a:r>
              <a:rPr lang="zh-CN" altLang="en-US" sz="2000">
                <a:latin typeface="+mn-ea"/>
              </a:rPr>
              <a:t>参加丰富多彩的体育活动，例如游泳、爬山、滑雪等；</a:t>
            </a:r>
            <a:endParaRPr lang="zh-CN" altLang="en-US" sz="2000">
              <a:latin typeface="+mn-ea"/>
            </a:endParaRPr>
          </a:p>
          <a:p>
            <a:pPr marL="457200" indent="-457200">
              <a:lnSpc>
                <a:spcPct val="150000"/>
              </a:lnSpc>
              <a:buFont typeface="+mj-ea"/>
              <a:buAutoNum type="circleNumDbPlain"/>
            </a:pPr>
            <a:r>
              <a:rPr lang="zh-CN" altLang="en-US" sz="2000">
                <a:latin typeface="+mn-ea"/>
              </a:rPr>
              <a:t>家长要科学合理地控制肥胖孩子的饮食结构，减肥不是意味着就是不吃饭，但是饭菜的搭配上要有所控制，少肉多菜、荤素搭配，少食多餐、控制饭量，每顿吃到七分饱等。减肥最好的方法还是在增加运动量上，只要孩子们能够意识到健康的重要性，能够自觉锻炼才是最有效的方式。</a:t>
            </a:r>
            <a:endParaRPr lang="zh-CN" altLang="en-US" sz="200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anim calcmode="lin" valueType="num">
                                      <p:cBhvr>
                                        <p:cTn id="19" dur="500" fill="hold"/>
                                        <p:tgtEl>
                                          <p:spTgt spid="4"/>
                                        </p:tgtEl>
                                        <p:attrNameLst>
                                          <p:attrName>ppt_x</p:attrName>
                                        </p:attrNameLst>
                                      </p:cBhvr>
                                      <p:tavLst>
                                        <p:tav tm="0">
                                          <p:val>
                                            <p:fltVal val="0.5"/>
                                          </p:val>
                                        </p:tav>
                                        <p:tav tm="100000">
                                          <p:val>
                                            <p:strVal val="#ppt_x"/>
                                          </p:val>
                                        </p:tav>
                                      </p:tavLst>
                                    </p:anim>
                                    <p:anim calcmode="lin" valueType="num">
                                      <p:cBhvr>
                                        <p:cTn id="20" dur="500" fill="hold"/>
                                        <p:tgtEl>
                                          <p:spTgt spid="4"/>
                                        </p:tgtEl>
                                        <p:attrNameLst>
                                          <p:attrName>ppt_y</p:attrName>
                                        </p:attrNameLst>
                                      </p:cBhvr>
                                      <p:tavLst>
                                        <p:tav tm="0">
                                          <p:val>
                                            <p:fltVal val="0.5"/>
                                          </p:val>
                                        </p:tav>
                                        <p:tav tm="100000">
                                          <p:val>
                                            <p:strVal val="#ppt_y"/>
                                          </p:val>
                                        </p:tav>
                                      </p:tavLst>
                                    </p:anim>
                                  </p:childTnLst>
                                </p:cTn>
                              </p:par>
                              <p:par>
                                <p:cTn id="21" presetID="49" presetClass="entr" presetSubtype="0" decel="10000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 name="文本框 1"/>
          <p:cNvSpPr txBox="1"/>
          <p:nvPr/>
        </p:nvSpPr>
        <p:spPr>
          <a:xfrm>
            <a:off x="925830" y="2693035"/>
            <a:ext cx="10671810" cy="2999740"/>
          </a:xfrm>
          <a:prstGeom prst="rect">
            <a:avLst/>
          </a:prstGeom>
          <a:noFill/>
        </p:spPr>
        <p:txBody>
          <a:bodyPr wrap="square" rtlCol="0" anchor="t">
            <a:spAutoFit/>
          </a:bodyPr>
          <a:p>
            <a:pPr marL="342900" indent="-342900">
              <a:lnSpc>
                <a:spcPct val="150000"/>
              </a:lnSpc>
              <a:buFont typeface="+mj-ea"/>
              <a:buAutoNum type="circleNumDbPlain"/>
            </a:pPr>
            <a:r>
              <a:rPr lang="zh-CN" altLang="en-US"/>
              <a:t>自由运动项目必做的有跳绳、仰卧起坐、50米快速跑。</a:t>
            </a:r>
            <a:endParaRPr lang="zh-CN" altLang="en-US"/>
          </a:p>
          <a:p>
            <a:pPr marL="342900" indent="-342900">
              <a:lnSpc>
                <a:spcPct val="150000"/>
              </a:lnSpc>
              <a:buFont typeface="+mj-ea"/>
              <a:buAutoNum type="circleNumDbPlain"/>
            </a:pPr>
            <a:r>
              <a:rPr lang="zh-CN" altLang="en-US"/>
              <a:t>家长要根据孩子的测试情况制定一下练习项目的侧重点。</a:t>
            </a:r>
            <a:endParaRPr lang="zh-CN" altLang="en-US"/>
          </a:p>
          <a:p>
            <a:pPr indent="0">
              <a:lnSpc>
                <a:spcPct val="150000"/>
              </a:lnSpc>
              <a:buFont typeface="+mj-ea"/>
              <a:buNone/>
            </a:pPr>
            <a:r>
              <a:rPr lang="zh-CN" altLang="en-US"/>
              <a:t>例如：孩子的跑步成绩不是特好，那就坚持每天跑步，快速跑和耐力跑交替练习，快速跑就是用最快的速度去完成米数并计时，50米、100米等；耐力跑就可以练习50米乘以8个来回并计时，或者400米、800米、1500米等，家长可以和孩子们一起在公园里、小区里跑步锻炼。</a:t>
            </a:r>
            <a:endParaRPr lang="zh-CN" altLang="en-US"/>
          </a:p>
          <a:p>
            <a:pPr indent="0">
              <a:lnSpc>
                <a:spcPct val="150000"/>
              </a:lnSpc>
              <a:buFont typeface="+mj-ea"/>
              <a:buNone/>
            </a:pPr>
            <a:r>
              <a:rPr lang="zh-CN" altLang="en-US"/>
              <a:t>例如：孩子的仰卧起坐不理想，那就可以安排仰卧起坐练习，一组50个，一共3组或者5组或以上等，还可以跟着keep软件进行打卡的腰腹练习，动作和形式更加多样。</a:t>
            </a:r>
            <a:endParaRPr lang="zh-CN" altLang="en-US"/>
          </a:p>
        </p:txBody>
      </p:sp>
      <p:sp>
        <p:nvSpPr>
          <p:cNvPr id="3" name="文本框 2"/>
          <p:cNvSpPr txBox="1"/>
          <p:nvPr/>
        </p:nvSpPr>
        <p:spPr>
          <a:xfrm>
            <a:off x="1861185" y="1597660"/>
            <a:ext cx="9404350" cy="922020"/>
          </a:xfrm>
          <a:prstGeom prst="rect">
            <a:avLst/>
          </a:prstGeom>
          <a:noFill/>
        </p:spPr>
        <p:txBody>
          <a:bodyPr wrap="square" rtlCol="0" anchor="t">
            <a:spAutoFit/>
          </a:bodyPr>
          <a:p>
            <a:pPr indent="0">
              <a:lnSpc>
                <a:spcPct val="150000"/>
              </a:lnSpc>
              <a:buFont typeface="+mj-ea"/>
              <a:buNone/>
            </a:pPr>
            <a:r>
              <a:rPr lang="zh-CN" altLang="en-US">
                <a:sym typeface="+mn-ea"/>
              </a:rPr>
              <a:t>必做动作：慢跑热身10-15分钟+体前屈（压腿）5分钟+自由运动+慢跑热身10-15分钟+体前屈（压腿）5分钟。</a:t>
            </a:r>
            <a:endParaRPr lang="zh-CN" altLang="en-US"/>
          </a:p>
        </p:txBody>
      </p:sp>
      <p:grpSp>
        <p:nvGrpSpPr>
          <p:cNvPr id="6" name="组合 5"/>
          <p:cNvGrpSpPr/>
          <p:nvPr/>
        </p:nvGrpSpPr>
        <p:grpSpPr>
          <a:xfrm>
            <a:off x="361466" y="1308876"/>
            <a:ext cx="1514575" cy="1500063"/>
            <a:chOff x="4424196" y="2404886"/>
            <a:chExt cx="1514575" cy="1500063"/>
          </a:xfrm>
        </p:grpSpPr>
        <p:sp>
          <p:nvSpPr>
            <p:cNvPr id="7" name="MH_Other_2"/>
            <p:cNvSpPr/>
            <p:nvPr>
              <p:custDataLst>
                <p:tags r:id="rId3"/>
              </p:custDataLst>
            </p:nvPr>
          </p:nvSpPr>
          <p:spPr>
            <a:xfrm>
              <a:off x="4424196" y="2404886"/>
              <a:ext cx="1500063" cy="1500063"/>
            </a:xfrm>
            <a:prstGeom prst="ellipse">
              <a:avLst/>
            </a:prstGeom>
            <a:noFill/>
            <a:ln w="76200" cap="flat" cmpd="sng" algn="ctr">
              <a:solidFill>
                <a:schemeClr val="accent5">
                  <a:lumMod val="60000"/>
                  <a:lumOff val="40000"/>
                </a:schemeClr>
              </a:solidFill>
              <a:prstDash val="solid"/>
            </a:ln>
            <a:effectLst/>
          </p:spPr>
          <p:txBody>
            <a:bodyPr tIns="108000" bIns="540000" rtlCol="0" anchor="ctr"/>
            <a:p>
              <a:pPr algn="ctr">
                <a:defRPr/>
              </a:pPr>
              <a:r>
                <a:rPr lang="en-US" sz="8000" kern="0" dirty="0">
                  <a:solidFill>
                    <a:schemeClr val="accent5">
                      <a:lumMod val="60000"/>
                      <a:lumOff val="40000"/>
                    </a:schemeClr>
                  </a:solidFill>
                  <a:latin typeface="Snap ITC" panose="04040A07060A02020202" pitchFamily="82" charset="0"/>
                </a:rPr>
                <a:t>B</a:t>
              </a:r>
              <a:endParaRPr lang="en-US" sz="8000" kern="0" dirty="0">
                <a:solidFill>
                  <a:schemeClr val="accent5">
                    <a:lumMod val="60000"/>
                    <a:lumOff val="40000"/>
                  </a:schemeClr>
                </a:solidFill>
                <a:latin typeface="Snap ITC" panose="04040A07060A02020202" pitchFamily="82" charset="0"/>
              </a:endParaRPr>
            </a:p>
          </p:txBody>
        </p:sp>
        <p:sp>
          <p:nvSpPr>
            <p:cNvPr id="8" name="MH_SubTitle_2"/>
            <p:cNvSpPr/>
            <p:nvPr>
              <p:custDataLst>
                <p:tags r:id="rId4"/>
              </p:custDataLst>
            </p:nvPr>
          </p:nvSpPr>
          <p:spPr>
            <a:xfrm>
              <a:off x="4424196" y="3248507"/>
              <a:ext cx="1514575" cy="642108"/>
            </a:xfrm>
            <a:custGeom>
              <a:avLst/>
              <a:gdLst/>
              <a:ahLst/>
              <a:cxnLst/>
              <a:rect l="l" t="t" r="r" b="b"/>
              <a:pathLst>
                <a:path w="2502636" h="1116124">
                  <a:moveTo>
                    <a:pt x="0" y="0"/>
                  </a:moveTo>
                  <a:lnTo>
                    <a:pt x="2502636" y="0"/>
                  </a:lnTo>
                  <a:cubicBezTo>
                    <a:pt x="2431811" y="628176"/>
                    <a:pt x="1898548" y="1116124"/>
                    <a:pt x="1251318" y="1116124"/>
                  </a:cubicBezTo>
                  <a:cubicBezTo>
                    <a:pt x="604088" y="1116124"/>
                    <a:pt x="70825" y="628176"/>
                    <a:pt x="0" y="0"/>
                  </a:cubicBezTo>
                  <a:close/>
                </a:path>
              </a:pathLst>
            </a:cu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rmAutofit/>
            </a:bodyPr>
            <a:p>
              <a:pPr algn="ctr"/>
              <a:r>
                <a:rPr lang="zh-CN" altLang="en-US" kern="0" dirty="0">
                  <a:solidFill>
                    <a:srgbClr val="FFFFFF"/>
                  </a:solidFill>
                  <a:latin typeface="+mn-ea"/>
                  <a:cs typeface="Arial" panose="020B0604020202020204" pitchFamily="34" charset="0"/>
                </a:rPr>
                <a:t>体育锻炼</a:t>
              </a:r>
              <a:endParaRPr lang="en-US" altLang="zh-CN" kern="0" dirty="0">
                <a:solidFill>
                  <a:srgbClr val="FFFFFF"/>
                </a:solidFill>
                <a:latin typeface="+mn-ea"/>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anim calcmode="lin" valueType="num">
                                      <p:cBhvr>
                                        <p:cTn id="19" dur="500" fill="hold"/>
                                        <p:tgtEl>
                                          <p:spTgt spid="6"/>
                                        </p:tgtEl>
                                        <p:attrNameLst>
                                          <p:attrName>ppt_x</p:attrName>
                                        </p:attrNameLst>
                                      </p:cBhvr>
                                      <p:tavLst>
                                        <p:tav tm="0">
                                          <p:val>
                                            <p:fltVal val="0.5"/>
                                          </p:val>
                                        </p:tav>
                                        <p:tav tm="100000">
                                          <p:val>
                                            <p:strVal val="#ppt_x"/>
                                          </p:val>
                                        </p:tav>
                                      </p:tavLst>
                                    </p:anim>
                                    <p:anim calcmode="lin" valueType="num">
                                      <p:cBhvr>
                                        <p:cTn id="20" dur="500" fill="hold"/>
                                        <p:tgtEl>
                                          <p:spTgt spid="6"/>
                                        </p:tgtEl>
                                        <p:attrNameLst>
                                          <p:attrName>ppt_y</p:attrName>
                                        </p:attrNameLst>
                                      </p:cBhvr>
                                      <p:tavLst>
                                        <p:tav tm="0">
                                          <p:val>
                                            <p:fltVal val="0.5"/>
                                          </p:val>
                                        </p:tav>
                                        <p:tav tm="100000">
                                          <p:val>
                                            <p:strVal val="#ppt_y"/>
                                          </p:val>
                                        </p:tav>
                                      </p:tavLst>
                                    </p:anim>
                                  </p:childTnLst>
                                </p:cTn>
                              </p:par>
                              <p:par>
                                <p:cTn id="21" presetID="49" presetClass="entr" presetSubtype="0"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360"/>
                                          </p:val>
                                        </p:tav>
                                        <p:tav tm="100000">
                                          <p:val>
                                            <p:fltVal val="0"/>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4" name="矩形 23"/>
          <p:cNvSpPr/>
          <p:nvPr/>
        </p:nvSpPr>
        <p:spPr>
          <a:xfrm>
            <a:off x="1834515" y="3096260"/>
            <a:ext cx="9281795" cy="1938020"/>
          </a:xfrm>
          <a:prstGeom prst="rect">
            <a:avLst/>
          </a:prstGeom>
        </p:spPr>
        <p:txBody>
          <a:bodyPr wrap="square">
            <a:spAutoFit/>
          </a:bodyPr>
          <a:lstStyle/>
          <a:p>
            <a:pPr algn="l">
              <a:lnSpc>
                <a:spcPct val="150000"/>
              </a:lnSpc>
            </a:pPr>
            <a:r>
              <a:rPr lang="en-US" altLang="zh-CN" sz="2000" dirty="0">
                <a:solidFill>
                  <a:srgbClr val="000000">
                    <a:lumMod val="65000"/>
                    <a:lumOff val="35000"/>
                  </a:srgbClr>
                </a:solidFill>
                <a:latin typeface="+mn-ea"/>
                <a:cs typeface="+mn-ea"/>
                <a:sym typeface="+mn-lt"/>
              </a:rPr>
              <a:t>    </a:t>
            </a:r>
            <a:r>
              <a:rPr lang="zh-CN" altLang="en-US" sz="2000" dirty="0">
                <a:solidFill>
                  <a:srgbClr val="000000">
                    <a:lumMod val="65000"/>
                    <a:lumOff val="35000"/>
                  </a:srgbClr>
                </a:solidFill>
                <a:latin typeface="+mn-ea"/>
                <a:cs typeface="+mn-ea"/>
                <a:sym typeface="+mn-lt"/>
              </a:rPr>
              <a:t>家长要进行每天练习的记录，这样才能了解到一段时间后孩子的成绩变化，如果哪一天有事情没有时间去练习也是可以的，但是我相信只要坚持，有恒心，孩子的体质会有所提高的，而并不是因为国家体育测试而练习，孩子的身体健康也是您所希望的，请和孩子们一起开始锻炼吧！</a:t>
            </a:r>
            <a:endParaRPr lang="zh-CN" altLang="en-US" sz="2000" dirty="0">
              <a:solidFill>
                <a:srgbClr val="000000">
                  <a:lumMod val="65000"/>
                  <a:lumOff val="35000"/>
                </a:srgbClr>
              </a:solidFill>
              <a:latin typeface="+mn-ea"/>
              <a:cs typeface="+mn-ea"/>
              <a:sym typeface="+mn-lt"/>
            </a:endParaRPr>
          </a:p>
        </p:txBody>
      </p:sp>
      <p:grpSp>
        <p:nvGrpSpPr>
          <p:cNvPr id="39" name="组合 38"/>
          <p:cNvGrpSpPr/>
          <p:nvPr/>
        </p:nvGrpSpPr>
        <p:grpSpPr>
          <a:xfrm>
            <a:off x="918372" y="1476516"/>
            <a:ext cx="1500063" cy="1500063"/>
            <a:chOff x="6260627" y="2404886"/>
            <a:chExt cx="1500063" cy="1500063"/>
          </a:xfrm>
        </p:grpSpPr>
        <p:sp>
          <p:nvSpPr>
            <p:cNvPr id="32" name="MH_Other_3"/>
            <p:cNvSpPr/>
            <p:nvPr>
              <p:custDataLst>
                <p:tags r:id="rId3"/>
              </p:custDataLst>
            </p:nvPr>
          </p:nvSpPr>
          <p:spPr>
            <a:xfrm>
              <a:off x="6260627" y="2404886"/>
              <a:ext cx="1500063" cy="1500063"/>
            </a:xfrm>
            <a:prstGeom prst="ellipse">
              <a:avLst/>
            </a:prstGeom>
            <a:noFill/>
            <a:ln w="76200" cap="flat" cmpd="sng" algn="ctr">
              <a:solidFill>
                <a:schemeClr val="accent4">
                  <a:lumMod val="60000"/>
                  <a:lumOff val="40000"/>
                </a:schemeClr>
              </a:solidFill>
              <a:prstDash val="solid"/>
            </a:ln>
            <a:effectLst/>
          </p:spPr>
          <p:txBody>
            <a:bodyPr tIns="108000" bIns="540000" rtlCol="0" anchor="ctr"/>
            <a:lstStyle/>
            <a:p>
              <a:pPr algn="ctr">
                <a:defRPr/>
              </a:pPr>
              <a:r>
                <a:rPr lang="en-US" sz="8000" kern="0" dirty="0">
                  <a:solidFill>
                    <a:schemeClr val="accent4">
                      <a:lumMod val="60000"/>
                      <a:lumOff val="40000"/>
                    </a:schemeClr>
                  </a:solidFill>
                  <a:latin typeface="Snap ITC" panose="04040A07060A02020202" pitchFamily="82" charset="0"/>
                </a:rPr>
                <a:t>C</a:t>
              </a:r>
              <a:endParaRPr lang="en-US" sz="8000" kern="0" dirty="0">
                <a:solidFill>
                  <a:schemeClr val="accent4">
                    <a:lumMod val="60000"/>
                    <a:lumOff val="40000"/>
                  </a:schemeClr>
                </a:solidFill>
                <a:latin typeface="Snap ITC" panose="04040A07060A02020202" pitchFamily="82" charset="0"/>
              </a:endParaRPr>
            </a:p>
          </p:txBody>
        </p:sp>
        <p:sp>
          <p:nvSpPr>
            <p:cNvPr id="33" name="MH_SubTitle_3"/>
            <p:cNvSpPr/>
            <p:nvPr>
              <p:custDataLst>
                <p:tags r:id="rId4"/>
              </p:custDataLst>
            </p:nvPr>
          </p:nvSpPr>
          <p:spPr>
            <a:xfrm>
              <a:off x="6268023" y="3248507"/>
              <a:ext cx="1489307" cy="642108"/>
            </a:xfrm>
            <a:custGeom>
              <a:avLst/>
              <a:gdLst/>
              <a:ahLst/>
              <a:cxnLst/>
              <a:rect l="l" t="t" r="r" b="b"/>
              <a:pathLst>
                <a:path w="2502636" h="1116124">
                  <a:moveTo>
                    <a:pt x="0" y="0"/>
                  </a:moveTo>
                  <a:lnTo>
                    <a:pt x="2502636" y="0"/>
                  </a:lnTo>
                  <a:cubicBezTo>
                    <a:pt x="2431811" y="628176"/>
                    <a:pt x="1898548" y="1116124"/>
                    <a:pt x="1251318" y="1116124"/>
                  </a:cubicBezTo>
                  <a:cubicBezTo>
                    <a:pt x="604088" y="1116124"/>
                    <a:pt x="70825" y="628176"/>
                    <a:pt x="0" y="0"/>
                  </a:cubicBezTo>
                  <a:close/>
                </a:path>
              </a:pathLst>
            </a:custGeom>
            <a:solidFill>
              <a:schemeClr val="accent4">
                <a:lumMod val="60000"/>
                <a:lumOff val="40000"/>
              </a:schemeClr>
            </a:solidFill>
            <a:ln w="25400" cap="flat" cmpd="sng" algn="ctr">
              <a:solidFill>
                <a:schemeClr val="accent4">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kern="0" dirty="0">
                  <a:solidFill>
                    <a:srgbClr val="FFFFFF"/>
                  </a:solidFill>
                  <a:latin typeface="+mn-ea"/>
                  <a:cs typeface="Arial" panose="020B0604020202020204" pitchFamily="34" charset="0"/>
                </a:rPr>
                <a:t>体育锻炼</a:t>
              </a:r>
              <a:endParaRPr lang="en-US" altLang="zh-CN" kern="0" dirty="0">
                <a:solidFill>
                  <a:srgbClr val="FFFFFF"/>
                </a:solidFill>
                <a:latin typeface="+mn-ea"/>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strVal val="#ppt_x"/>
                                          </p:val>
                                        </p:tav>
                                        <p:tav tm="100000">
                                          <p:val>
                                            <p:strVal val="#ppt_x"/>
                                          </p:val>
                                        </p:tav>
                                      </p:tavLst>
                                    </p:anim>
                                    <p:anim calcmode="lin" valueType="num">
                                      <p:cBhvr>
                                        <p:cTn id="18" dur="450" decel="100000" fill="hold"/>
                                        <p:tgtEl>
                                          <p:spTgt spid="24"/>
                                        </p:tgtEl>
                                        <p:attrNameLst>
                                          <p:attrName>ppt_y</p:attrName>
                                        </p:attrNameLst>
                                      </p:cBhvr>
                                      <p:tavLst>
                                        <p:tav tm="0">
                                          <p:val>
                                            <p:strVal val="#ppt_y+1"/>
                                          </p:val>
                                        </p:tav>
                                        <p:tav tm="100000">
                                          <p:val>
                                            <p:strVal val="#ppt_y-.03"/>
                                          </p:val>
                                        </p:tav>
                                      </p:tavLst>
                                    </p:anim>
                                    <p:anim calcmode="lin" valueType="num">
                                      <p:cBhvr>
                                        <p:cTn id="19"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childTnLst>
                          </p:cTn>
                        </p:par>
                        <p:par>
                          <p:cTn id="20" fill="hold">
                            <p:stCondLst>
                              <p:cond delay="1500"/>
                            </p:stCondLst>
                            <p:childTnLst>
                              <p:par>
                                <p:cTn id="21" presetID="53" presetClass="entr" presetSubtype="528"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anim calcmode="lin" valueType="num">
                                      <p:cBhvr>
                                        <p:cTn id="26" dur="500" fill="hold"/>
                                        <p:tgtEl>
                                          <p:spTgt spid="39"/>
                                        </p:tgtEl>
                                        <p:attrNameLst>
                                          <p:attrName>ppt_x</p:attrName>
                                        </p:attrNameLst>
                                      </p:cBhvr>
                                      <p:tavLst>
                                        <p:tav tm="0">
                                          <p:val>
                                            <p:fltVal val="0.5"/>
                                          </p:val>
                                        </p:tav>
                                        <p:tav tm="100000">
                                          <p:val>
                                            <p:strVal val="#ppt_x"/>
                                          </p:val>
                                        </p:tav>
                                      </p:tavLst>
                                    </p:anim>
                                    <p:anim calcmode="lin" valueType="num">
                                      <p:cBhvr>
                                        <p:cTn id="27" dur="500" fill="hold"/>
                                        <p:tgtEl>
                                          <p:spTgt spid="39"/>
                                        </p:tgtEl>
                                        <p:attrNameLst>
                                          <p:attrName>ppt_y</p:attrName>
                                        </p:attrNameLst>
                                      </p:cBhvr>
                                      <p:tavLst>
                                        <p:tav tm="0">
                                          <p:val>
                                            <p:fltVal val="0.5"/>
                                          </p:val>
                                        </p:tav>
                                        <p:tav tm="100000">
                                          <p:val>
                                            <p:strVal val="#ppt_y"/>
                                          </p:val>
                                        </p:tav>
                                      </p:tavLst>
                                    </p:anim>
                                  </p:childTnLst>
                                </p:cTn>
                              </p:par>
                              <p:par>
                                <p:cTn id="28" presetID="49" presetClass="entr" presetSubtype="0" decel="10000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 calcmode="lin" valueType="num">
                                      <p:cBhvr>
                                        <p:cTn id="32" dur="500" fill="hold"/>
                                        <p:tgtEl>
                                          <p:spTgt spid="39"/>
                                        </p:tgtEl>
                                        <p:attrNameLst>
                                          <p:attrName>style.rotation</p:attrName>
                                        </p:attrNameLst>
                                      </p:cBhvr>
                                      <p:tavLst>
                                        <p:tav tm="0">
                                          <p:val>
                                            <p:fltVal val="360"/>
                                          </p:val>
                                        </p:tav>
                                        <p:tav tm="100000">
                                          <p:val>
                                            <p:fltVal val="0"/>
                                          </p:val>
                                        </p:tav>
                                      </p:tavLst>
                                    </p:anim>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903" y="1322211"/>
            <a:ext cx="1500063" cy="1500063"/>
            <a:chOff x="8104173" y="2404886"/>
            <a:chExt cx="1500063" cy="1500063"/>
          </a:xfrm>
        </p:grpSpPr>
        <p:sp>
          <p:nvSpPr>
            <p:cNvPr id="34" name="MH_Other_4"/>
            <p:cNvSpPr/>
            <p:nvPr>
              <p:custDataLst>
                <p:tags r:id="rId1"/>
              </p:custDataLst>
            </p:nvPr>
          </p:nvSpPr>
          <p:spPr>
            <a:xfrm>
              <a:off x="8104173" y="2404886"/>
              <a:ext cx="1500063" cy="1500063"/>
            </a:xfrm>
            <a:prstGeom prst="ellipse">
              <a:avLst/>
            </a:prstGeom>
            <a:noFill/>
            <a:ln w="76200" cap="flat" cmpd="sng" algn="ctr">
              <a:solidFill>
                <a:schemeClr val="accent6">
                  <a:lumMod val="60000"/>
                  <a:lumOff val="40000"/>
                </a:schemeClr>
              </a:solidFill>
              <a:prstDash val="solid"/>
            </a:ln>
            <a:effectLst/>
          </p:spPr>
          <p:txBody>
            <a:bodyPr tIns="108000" bIns="540000" rtlCol="0" anchor="ctr"/>
            <a:lstStyle/>
            <a:p>
              <a:pPr algn="ctr">
                <a:defRPr/>
              </a:pPr>
              <a:r>
                <a:rPr lang="en-US" sz="8000" kern="0" dirty="0">
                  <a:solidFill>
                    <a:schemeClr val="accent6">
                      <a:lumMod val="60000"/>
                      <a:lumOff val="40000"/>
                    </a:schemeClr>
                  </a:solidFill>
                  <a:latin typeface="Snap ITC" panose="04040A07060A02020202" pitchFamily="82" charset="0"/>
                </a:rPr>
                <a:t>D</a:t>
              </a:r>
              <a:endParaRPr lang="en-US" sz="8000" kern="0" dirty="0">
                <a:solidFill>
                  <a:schemeClr val="accent6">
                    <a:lumMod val="60000"/>
                    <a:lumOff val="40000"/>
                  </a:schemeClr>
                </a:solidFill>
                <a:latin typeface="Snap ITC" panose="04040A07060A02020202" pitchFamily="82" charset="0"/>
              </a:endParaRPr>
            </a:p>
          </p:txBody>
        </p:sp>
        <p:sp>
          <p:nvSpPr>
            <p:cNvPr id="35" name="MH_SubTitle_4"/>
            <p:cNvSpPr/>
            <p:nvPr>
              <p:custDataLst>
                <p:tags r:id="rId2"/>
              </p:custDataLst>
            </p:nvPr>
          </p:nvSpPr>
          <p:spPr>
            <a:xfrm>
              <a:off x="8111571" y="3248507"/>
              <a:ext cx="1489307" cy="642108"/>
            </a:xfrm>
            <a:custGeom>
              <a:avLst/>
              <a:gdLst/>
              <a:ahLst/>
              <a:cxnLst/>
              <a:rect l="l" t="t" r="r" b="b"/>
              <a:pathLst>
                <a:path w="2502636" h="1116124">
                  <a:moveTo>
                    <a:pt x="0" y="0"/>
                  </a:moveTo>
                  <a:lnTo>
                    <a:pt x="2502636" y="0"/>
                  </a:lnTo>
                  <a:cubicBezTo>
                    <a:pt x="2431811" y="628176"/>
                    <a:pt x="1898548" y="1116124"/>
                    <a:pt x="1251318" y="1116124"/>
                  </a:cubicBezTo>
                  <a:cubicBezTo>
                    <a:pt x="604088" y="1116124"/>
                    <a:pt x="70825" y="628176"/>
                    <a:pt x="0" y="0"/>
                  </a:cubicBezTo>
                  <a:close/>
                </a:path>
              </a:pathLst>
            </a:custGeom>
            <a:solidFill>
              <a:schemeClr val="accent6">
                <a:lumMod val="60000"/>
                <a:lumOff val="40000"/>
              </a:schemeClr>
            </a:solidFill>
            <a:ln w="25400" cap="flat" cmpd="sng" algn="ctr">
              <a:solidFill>
                <a:schemeClr val="accent6">
                  <a:lumMod val="60000"/>
                  <a:lumOff val="40000"/>
                </a:schemeClr>
              </a:solidFill>
              <a:prstDash val="solid"/>
            </a:ln>
            <a:effectLst/>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kern="0" dirty="0">
                  <a:solidFill>
                    <a:srgbClr val="FFFFFF"/>
                  </a:solidFill>
                  <a:latin typeface="+mn-ea"/>
                  <a:cs typeface="Arial" panose="020B0604020202020204" pitchFamily="34" charset="0"/>
                </a:rPr>
                <a:t>体育锻炼</a:t>
              </a:r>
              <a:endParaRPr lang="en-US" altLang="zh-CN" kern="0" dirty="0">
                <a:solidFill>
                  <a:srgbClr val="FFFFFF"/>
                </a:solidFill>
                <a:latin typeface="+mn-ea"/>
                <a:cs typeface="Arial" panose="020B0604020202020204" pitchFamily="34" charset="0"/>
              </a:endParaRPr>
            </a:p>
          </p:txBody>
        </p:sp>
      </p:grpSp>
      <p:pic>
        <p:nvPicPr>
          <p:cNvPr id="15" name="图片 14"/>
          <p:cNvPicPr>
            <a:picLocks noChangeAspect="1"/>
          </p:cNvPicPr>
          <p:nvPr/>
        </p:nvPicPr>
        <p:blipFill>
          <a:blip r:embed="rId3"/>
          <a:stretch>
            <a:fillRect/>
          </a:stretch>
        </p:blipFill>
        <p:spPr>
          <a:xfrm>
            <a:off x="926144" y="1083456"/>
            <a:ext cx="10339712" cy="115834"/>
          </a:xfrm>
          <a:prstGeom prst="rect">
            <a:avLst/>
          </a:prstGeom>
        </p:spPr>
      </p:pic>
      <p:pic>
        <p:nvPicPr>
          <p:cNvPr id="28" name="图片 27"/>
          <p:cNvPicPr>
            <a:picLocks noChangeAspect="1"/>
          </p:cNvPicPr>
          <p:nvPr/>
        </p:nvPicPr>
        <p:blipFill>
          <a:blip r:embed="rId4"/>
          <a:stretch>
            <a:fillRect/>
          </a:stretch>
        </p:blipFill>
        <p:spPr>
          <a:xfrm>
            <a:off x="722352" y="297309"/>
            <a:ext cx="676715" cy="707197"/>
          </a:xfrm>
          <a:prstGeom prst="rect">
            <a:avLst/>
          </a:prstGeom>
        </p:spPr>
      </p:pic>
      <p:sp>
        <p:nvSpPr>
          <p:cNvPr id="100" name="文本框 99"/>
          <p:cNvSpPr txBox="1"/>
          <p:nvPr/>
        </p:nvSpPr>
        <p:spPr>
          <a:xfrm>
            <a:off x="1982470" y="1388745"/>
            <a:ext cx="9585960" cy="1337945"/>
          </a:xfrm>
          <a:prstGeom prst="rect">
            <a:avLst/>
          </a:prstGeom>
          <a:noFill/>
          <a:ln w="9525">
            <a:noFill/>
          </a:ln>
        </p:spPr>
        <p:txBody>
          <a:bodyPr wrap="square">
            <a:spAutoFit/>
          </a:bodyPr>
          <a:p>
            <a:pPr indent="0">
              <a:lnSpc>
                <a:spcPct val="150000"/>
              </a:lnSpc>
            </a:pPr>
            <a:r>
              <a:rPr lang="zh-CN" altLang="en-US" b="0">
                <a:latin typeface="华文楷体" charset="0"/>
                <a:cs typeface="华文楷体" charset="0"/>
              </a:rPr>
              <a:t>形式多样的表格（主要内容是这些，家长可自由安排形式，可以以小记录的形式填写，例如：孩子今天做了仰卧起坐，就在仰卧起坐那里填写几个</a:t>
            </a:r>
            <a:r>
              <a:rPr lang="en-US" altLang="zh-CN" b="0">
                <a:latin typeface="华文楷体" charset="0"/>
                <a:cs typeface="华文楷体" charset="0"/>
              </a:rPr>
              <a:t>×</a:t>
            </a:r>
            <a:r>
              <a:rPr lang="zh-CN" altLang="en-US" b="0">
                <a:latin typeface="华文楷体" charset="0"/>
                <a:cs typeface="华文楷体" charset="0"/>
              </a:rPr>
              <a:t>几组，针对孩子情况提倡各种形式） </a:t>
            </a:r>
            <a:endParaRPr lang="zh-CN" altLang="en-US" b="0">
              <a:latin typeface="华文楷体" charset="0"/>
              <a:cs typeface="华文楷体" charset="0"/>
            </a:endParaRPr>
          </a:p>
        </p:txBody>
      </p:sp>
      <p:graphicFrame>
        <p:nvGraphicFramePr>
          <p:cNvPr id="2" name="表格 1"/>
          <p:cNvGraphicFramePr/>
          <p:nvPr/>
        </p:nvGraphicFramePr>
        <p:xfrm>
          <a:off x="2983865" y="2576195"/>
          <a:ext cx="6337935" cy="3703955"/>
        </p:xfrm>
        <a:graphic>
          <a:graphicData uri="http://schemas.openxmlformats.org/drawingml/2006/table">
            <a:tbl>
              <a:tblPr firstRow="1" bandRow="1">
                <a:tableStyleId>{5940675A-B579-460E-94D1-54222C63F5DA}</a:tableStyleId>
              </a:tblPr>
              <a:tblGrid>
                <a:gridCol w="904240"/>
                <a:gridCol w="905510"/>
                <a:gridCol w="904875"/>
                <a:gridCol w="905510"/>
                <a:gridCol w="905510"/>
                <a:gridCol w="905510"/>
                <a:gridCol w="906780"/>
              </a:tblGrid>
              <a:tr h="429895">
                <a:tc>
                  <a:txBody>
                    <a:bodyPr/>
                    <a:p>
                      <a:pPr indent="0" algn="ctr">
                        <a:buNone/>
                      </a:pPr>
                      <a:r>
                        <a:rPr lang="zh-CN" altLang="en-US" sz="1400" b="0">
                          <a:latin typeface="华文楷体" charset="0"/>
                          <a:cs typeface="华文楷体" charset="0"/>
                        </a:rPr>
                        <a:t>项目 时间</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charset="0"/>
                          <a:cs typeface="华文楷体" charset="0"/>
                        </a:rPr>
                        <a:t>例如：</a:t>
                      </a:r>
                      <a:r>
                        <a:rPr lang="en-US" altLang="zh-CN" sz="1200" b="0">
                          <a:latin typeface="华文楷体" charset="0"/>
                          <a:cs typeface="华文楷体" charset="0"/>
                        </a:rPr>
                        <a:t>50</a:t>
                      </a:r>
                      <a:r>
                        <a:rPr lang="zh-CN" altLang="en-US" sz="1200" b="0">
                          <a:latin typeface="华文楷体" charset="0"/>
                          <a:cs typeface="华文楷体" charset="0"/>
                        </a:rPr>
                        <a:t>米快速跑</a:t>
                      </a:r>
                      <a:endParaRPr lang="zh-CN" altLang="en-US" sz="12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华文楷体" charset="0"/>
                          <a:cs typeface="华文楷体" charset="0"/>
                        </a:rPr>
                        <a:t>仰卧起坐</a:t>
                      </a:r>
                      <a:endParaRPr lang="zh-CN" altLang="en-US" sz="1400" b="0">
                        <a:latin typeface="华文楷体" charset="0"/>
                        <a:ea typeface="华文楷体" charset="0"/>
                        <a:cs typeface="华文楷体"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华文楷体" charset="0"/>
                          <a:cs typeface="华文楷体" charset="0"/>
                        </a:rPr>
                        <a:t>跳绳</a:t>
                      </a:r>
                      <a:endParaRPr lang="zh-CN" altLang="en-US" sz="1400" b="0">
                        <a:latin typeface="华文楷体" charset="0"/>
                        <a:ea typeface="华文楷体" charset="0"/>
                        <a:cs typeface="华文楷体"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华文楷体" charset="0"/>
                          <a:cs typeface="华文楷体" charset="0"/>
                        </a:rPr>
                        <a:t>50×8</a:t>
                      </a:r>
                      <a:endParaRPr lang="zh-CN" altLang="en-US" sz="1400" b="0">
                        <a:latin typeface="华文楷体" charset="0"/>
                        <a:ea typeface="华文楷体" charset="0"/>
                        <a:cs typeface="华文楷体"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华文楷体" charset="0"/>
                          <a:cs typeface="华文楷体" charset="0"/>
                        </a:rPr>
                        <a:t>坐位体前屈</a:t>
                      </a:r>
                      <a:endParaRPr lang="zh-CN" altLang="en-US" sz="1400" b="0">
                        <a:latin typeface="华文楷体" charset="0"/>
                        <a:ea typeface="华文楷体" charset="0"/>
                        <a:cs typeface="华文楷体"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华文楷体" charset="0"/>
                          <a:cs typeface="华文楷体" charset="0"/>
                        </a:rPr>
                        <a:t>其他</a:t>
                      </a:r>
                      <a:endParaRPr lang="zh-CN" altLang="en-US" sz="1400" b="0">
                        <a:latin typeface="华文楷体" charset="0"/>
                        <a:ea typeface="华文楷体" charset="0"/>
                        <a:cs typeface="华文楷体"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1.27</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1.28</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1.29</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1.30</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1.31</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2.1</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2.2</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lgn="ctr">
                        <a:buNone/>
                      </a:pPr>
                      <a:r>
                        <a:rPr lang="en-US" altLang="zh-CN" sz="1400" b="0">
                          <a:latin typeface="华文楷体" charset="0"/>
                          <a:cs typeface="华文楷体" charset="0"/>
                        </a:rPr>
                        <a:t>2.3</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1620">
                <a:tc>
                  <a:txBody>
                    <a:bodyPr/>
                    <a:p>
                      <a:pPr indent="0" algn="ctr">
                        <a:buNone/>
                      </a:pPr>
                      <a:r>
                        <a:rPr lang="en-US" altLang="zh-CN" sz="1400" b="0">
                          <a:latin typeface="华文楷体" charset="0"/>
                          <a:cs typeface="华文楷体" charset="0"/>
                        </a:rPr>
                        <a:t>2.4</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p>
                      <a:pPr indent="0" algn="ctr">
                        <a:buNone/>
                      </a:pPr>
                      <a:r>
                        <a:rPr lang="en-US" altLang="zh-CN" sz="1400" b="0">
                          <a:latin typeface="华文楷体" charset="0"/>
                          <a:cs typeface="华文楷体" charset="0"/>
                        </a:rPr>
                        <a:t>2.5</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p>
                      <a:pPr indent="0" algn="ctr">
                        <a:buNone/>
                      </a:pPr>
                      <a:r>
                        <a:rPr lang="en-US" altLang="zh-CN" sz="1400" b="0">
                          <a:latin typeface="华文楷体" charset="0"/>
                          <a:cs typeface="华文楷体" charset="0"/>
                        </a:rPr>
                        <a:t>2.6</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p>
                      <a:pPr indent="0" algn="ctr">
                        <a:buNone/>
                      </a:pPr>
                      <a:r>
                        <a:rPr lang="en-US" altLang="zh-CN" sz="1400" b="0">
                          <a:latin typeface="华文楷体" charset="0"/>
                          <a:cs typeface="华文楷体" charset="0"/>
                        </a:rPr>
                        <a:t>2.7</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1620">
                <a:tc>
                  <a:txBody>
                    <a:bodyPr/>
                    <a:p>
                      <a:pPr indent="0" algn="ctr">
                        <a:buNone/>
                      </a:pPr>
                      <a:r>
                        <a:rPr lang="en-US" altLang="zh-CN" sz="1400" b="0">
                          <a:latin typeface="华文楷体" charset="0"/>
                          <a:cs typeface="华文楷体" charset="0"/>
                        </a:rPr>
                        <a:t>2.8</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p>
                      <a:pPr indent="0" algn="ctr">
                        <a:buNone/>
                      </a:pPr>
                      <a:r>
                        <a:rPr lang="en-US" altLang="zh-CN" sz="1400" b="0">
                          <a:latin typeface="华文楷体" charset="0"/>
                          <a:cs typeface="华文楷体" charset="0"/>
                        </a:rPr>
                        <a:t>2.9......</a:t>
                      </a:r>
                      <a:endParaRPr lang="zh-CN" altLang="en-US" sz="1400" b="0">
                        <a:latin typeface="华文楷体" charset="0"/>
                        <a:ea typeface="华文楷体" charset="0"/>
                        <a:cs typeface="华文楷体"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华文楷体" charset="0"/>
                          <a:cs typeface="华文楷体" charset="0"/>
                        </a:rPr>
                        <a:t> </a:t>
                      </a:r>
                      <a:endParaRPr lang="zh-CN" altLang="en-US" sz="1400" b="0">
                        <a:latin typeface="华文楷体" charset="0"/>
                        <a:ea typeface="华文楷体" charset="0"/>
                        <a:cs typeface="华文楷体"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3556000" y="6149022"/>
            <a:ext cx="5080000" cy="521970"/>
          </a:xfrm>
          <a:prstGeom prst="rect">
            <a:avLst/>
          </a:prstGeom>
          <a:noFill/>
          <a:ln w="9525">
            <a:noFill/>
          </a:ln>
        </p:spPr>
        <p:txBody>
          <a:bodyPr>
            <a:spAutoFit/>
          </a:bodyPr>
          <a:p>
            <a:pPr indent="0"/>
            <a:r>
              <a:rPr lang="en-US" altLang="zh-CN" sz="1400" b="0">
                <a:latin typeface="华文楷体" charset="0"/>
                <a:cs typeface="华文楷体" charset="0"/>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500" fill="hold"/>
                                        <p:tgtEl>
                                          <p:spTgt spid="40"/>
                                        </p:tgtEl>
                                        <p:attrNameLst>
                                          <p:attrName>ppt_w</p:attrName>
                                        </p:attrNameLst>
                                      </p:cBhvr>
                                      <p:tavLst>
                                        <p:tav tm="0">
                                          <p:val>
                                            <p:fltVal val="0"/>
                                          </p:val>
                                        </p:tav>
                                        <p:tav tm="100000">
                                          <p:val>
                                            <p:strVal val="#ppt_w"/>
                                          </p:val>
                                        </p:tav>
                                      </p:tavLst>
                                    </p:anim>
                                    <p:anim calcmode="lin" valueType="num">
                                      <p:cBhvr>
                                        <p:cTn id="17" dur="500" fill="hold"/>
                                        <p:tgtEl>
                                          <p:spTgt spid="40"/>
                                        </p:tgtEl>
                                        <p:attrNameLst>
                                          <p:attrName>ppt_h</p:attrName>
                                        </p:attrNameLst>
                                      </p:cBhvr>
                                      <p:tavLst>
                                        <p:tav tm="0">
                                          <p:val>
                                            <p:fltVal val="0"/>
                                          </p:val>
                                        </p:tav>
                                        <p:tav tm="100000">
                                          <p:val>
                                            <p:strVal val="#ppt_h"/>
                                          </p:val>
                                        </p:tav>
                                      </p:tavLst>
                                    </p:anim>
                                    <p:animEffect transition="in" filter="fade">
                                      <p:cBhvr>
                                        <p:cTn id="18" dur="500"/>
                                        <p:tgtEl>
                                          <p:spTgt spid="40"/>
                                        </p:tgtEl>
                                      </p:cBhvr>
                                    </p:animEffect>
                                    <p:anim calcmode="lin" valueType="num">
                                      <p:cBhvr>
                                        <p:cTn id="19" dur="500" fill="hold"/>
                                        <p:tgtEl>
                                          <p:spTgt spid="40"/>
                                        </p:tgtEl>
                                        <p:attrNameLst>
                                          <p:attrName>ppt_x</p:attrName>
                                        </p:attrNameLst>
                                      </p:cBhvr>
                                      <p:tavLst>
                                        <p:tav tm="0">
                                          <p:val>
                                            <p:fltVal val="0.5"/>
                                          </p:val>
                                        </p:tav>
                                        <p:tav tm="100000">
                                          <p:val>
                                            <p:strVal val="#ppt_x"/>
                                          </p:val>
                                        </p:tav>
                                      </p:tavLst>
                                    </p:anim>
                                    <p:anim calcmode="lin" valueType="num">
                                      <p:cBhvr>
                                        <p:cTn id="20" dur="500" fill="hold"/>
                                        <p:tgtEl>
                                          <p:spTgt spid="40"/>
                                        </p:tgtEl>
                                        <p:attrNameLst>
                                          <p:attrName>ppt_y</p:attrName>
                                        </p:attrNameLst>
                                      </p:cBhvr>
                                      <p:tavLst>
                                        <p:tav tm="0">
                                          <p:val>
                                            <p:fltVal val="0.5"/>
                                          </p:val>
                                        </p:tav>
                                        <p:tav tm="100000">
                                          <p:val>
                                            <p:strVal val="#ppt_y"/>
                                          </p:val>
                                        </p:tav>
                                      </p:tavLst>
                                    </p:anim>
                                  </p:childTnLst>
                                </p:cTn>
                              </p:par>
                              <p:par>
                                <p:cTn id="21" presetID="49" presetClass="entr" presetSubtype="0" decel="10000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style.rotation</p:attrName>
                                        </p:attrNameLst>
                                      </p:cBhvr>
                                      <p:tavLst>
                                        <p:tav tm="0">
                                          <p:val>
                                            <p:fltVal val="360"/>
                                          </p:val>
                                        </p:tav>
                                        <p:tav tm="100000">
                                          <p:val>
                                            <p:fltVal val="0"/>
                                          </p:val>
                                        </p:tav>
                                      </p:tavLst>
                                    </p:anim>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8" name="文本框 17"/>
          <p:cNvSpPr txBox="1"/>
          <p:nvPr/>
        </p:nvSpPr>
        <p:spPr>
          <a:xfrm>
            <a:off x="1775460" y="499745"/>
            <a:ext cx="8010525" cy="583565"/>
          </a:xfrm>
          <a:prstGeom prst="rect">
            <a:avLst/>
          </a:prstGeom>
          <a:noFill/>
        </p:spPr>
        <p:txBody>
          <a:bodyPr wrap="square" rtlCol="0">
            <a:spAutoFit/>
          </a:bodyPr>
          <a:lstStyle/>
          <a:p>
            <a:pPr algn="ctr"/>
            <a:r>
              <a:rPr lang="zh-CN" altLang="en-US" sz="3200">
                <a:latin typeface="华文楷体" charset="0"/>
                <a:cs typeface="华文楷体" charset="0"/>
                <a:sym typeface="+mn-ea"/>
              </a:rPr>
              <a:t>国家体育测试五年级评分标准</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8" name="图片 7" descr="微信图片_20180125102823"/>
          <p:cNvPicPr>
            <a:picLocks noChangeAspect="1"/>
          </p:cNvPicPr>
          <p:nvPr/>
        </p:nvPicPr>
        <p:blipFill>
          <a:blip r:embed="rId3"/>
          <a:stretch>
            <a:fillRect/>
          </a:stretch>
        </p:blipFill>
        <p:spPr>
          <a:xfrm>
            <a:off x="1865630" y="1433830"/>
            <a:ext cx="7920355" cy="4267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8"/>
                                        </p:tgtEl>
                                        <p:attrNameLst>
                                          <p:attrName>ppt_y</p:attrName>
                                        </p:attrNameLst>
                                      </p:cBhvr>
                                      <p:tavLst>
                                        <p:tav tm="0">
                                          <p:val>
                                            <p:strVal val="#ppt_y"/>
                                          </p:val>
                                        </p:tav>
                                        <p:tav tm="100000">
                                          <p:val>
                                            <p:strVal val="#ppt_y"/>
                                          </p:val>
                                        </p:tav>
                                      </p:tavLst>
                                    </p:anim>
                                    <p:anim calcmode="lin" valueType="num">
                                      <p:cBhvr>
                                        <p:cTn id="1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1926" y="208486"/>
            <a:ext cx="11441759" cy="5883467"/>
            <a:chOff x="341926" y="208486"/>
            <a:chExt cx="11441759" cy="5883467"/>
          </a:xfrm>
        </p:grpSpPr>
        <p:pic>
          <p:nvPicPr>
            <p:cNvPr id="135" name="图片 134"/>
            <p:cNvPicPr>
              <a:picLocks noChangeAspect="1"/>
            </p:cNvPicPr>
            <p:nvPr/>
          </p:nvPicPr>
          <p:blipFill>
            <a:blip r:embed="rId1"/>
            <a:stretch>
              <a:fillRect/>
            </a:stretch>
          </p:blipFill>
          <p:spPr>
            <a:xfrm>
              <a:off x="907478" y="208803"/>
              <a:ext cx="1087620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a:srcRect r="59575"/>
          <a:stretch>
            <a:fillRect/>
          </a:stretch>
        </p:blipFill>
        <p:spPr>
          <a:xfrm>
            <a:off x="9038821" y="512495"/>
            <a:ext cx="2208207" cy="792549"/>
          </a:xfrm>
          <a:prstGeom prst="rect">
            <a:avLst/>
          </a:prstGeom>
        </p:spPr>
      </p:pic>
      <p:pic>
        <p:nvPicPr>
          <p:cNvPr id="139" name="图片 138"/>
          <p:cNvPicPr>
            <a:picLocks noChangeAspect="1"/>
          </p:cNvPicPr>
          <p:nvPr/>
        </p:nvPicPr>
        <p:blipFill>
          <a:blip r:embed="rId6"/>
          <a:stretch>
            <a:fillRect/>
          </a:stretch>
        </p:blipFill>
        <p:spPr>
          <a:xfrm>
            <a:off x="9105402" y="4651976"/>
            <a:ext cx="2316681" cy="1268078"/>
          </a:xfrm>
          <a:prstGeom prst="rect">
            <a:avLst/>
          </a:prstGeom>
        </p:spPr>
      </p:pic>
      <p:pic>
        <p:nvPicPr>
          <p:cNvPr id="140" name="图片 139"/>
          <p:cNvPicPr>
            <a:picLocks noChangeAspect="1"/>
          </p:cNvPicPr>
          <p:nvPr/>
        </p:nvPicPr>
        <p:blipFill>
          <a:blip r:embed="rId7"/>
          <a:stretch>
            <a:fillRect/>
          </a:stretch>
        </p:blipFill>
        <p:spPr>
          <a:xfrm>
            <a:off x="9431031" y="2078823"/>
            <a:ext cx="2523963" cy="2505673"/>
          </a:xfrm>
          <a:prstGeom prst="rect">
            <a:avLst/>
          </a:prstGeom>
        </p:spPr>
      </p:pic>
      <p:pic>
        <p:nvPicPr>
          <p:cNvPr id="141" name="图片 140"/>
          <p:cNvPicPr>
            <a:picLocks noChangeAspect="1"/>
          </p:cNvPicPr>
          <p:nvPr/>
        </p:nvPicPr>
        <p:blipFill>
          <a:blip r:embed="rId8"/>
          <a:stretch>
            <a:fillRect/>
          </a:stretch>
        </p:blipFill>
        <p:spPr>
          <a:xfrm>
            <a:off x="1506599" y="4214720"/>
            <a:ext cx="3145809" cy="2505673"/>
          </a:xfrm>
          <a:prstGeom prst="rect">
            <a:avLst/>
          </a:prstGeom>
        </p:spPr>
      </p:pic>
      <p:pic>
        <p:nvPicPr>
          <p:cNvPr id="142" name="图片 141"/>
          <p:cNvPicPr>
            <a:picLocks noChangeAspect="1"/>
          </p:cNvPicPr>
          <p:nvPr/>
        </p:nvPicPr>
        <p:blipFill>
          <a:blip r:embed="rId9"/>
          <a:stretch>
            <a:fillRect/>
          </a:stretch>
        </p:blipFill>
        <p:spPr>
          <a:xfrm>
            <a:off x="9449050" y="1871700"/>
            <a:ext cx="871804" cy="865707"/>
          </a:xfrm>
          <a:prstGeom prst="rect">
            <a:avLst/>
          </a:prstGeom>
        </p:spPr>
      </p:pic>
      <p:pic>
        <p:nvPicPr>
          <p:cNvPr id="148" name="图片 147"/>
          <p:cNvPicPr>
            <a:picLocks noChangeAspect="1"/>
          </p:cNvPicPr>
          <p:nvPr/>
        </p:nvPicPr>
        <p:blipFill>
          <a:blip r:embed="rId10"/>
          <a:stretch>
            <a:fillRect/>
          </a:stretch>
        </p:blipFill>
        <p:spPr>
          <a:xfrm>
            <a:off x="2589195" y="2200410"/>
            <a:ext cx="457240" cy="481626"/>
          </a:xfrm>
          <a:prstGeom prst="rect">
            <a:avLst/>
          </a:prstGeom>
        </p:spPr>
      </p:pic>
      <p:pic>
        <p:nvPicPr>
          <p:cNvPr id="149" name="图片 148"/>
          <p:cNvPicPr>
            <a:picLocks noChangeAspect="1"/>
          </p:cNvPicPr>
          <p:nvPr/>
        </p:nvPicPr>
        <p:blipFill>
          <a:blip r:embed="rId11"/>
          <a:stretch>
            <a:fillRect/>
          </a:stretch>
        </p:blipFill>
        <p:spPr>
          <a:xfrm>
            <a:off x="2308442" y="2737407"/>
            <a:ext cx="1030313" cy="1024217"/>
          </a:xfrm>
          <a:prstGeom prst="rect">
            <a:avLst/>
          </a:prstGeom>
        </p:spPr>
      </p:pic>
      <p:grpSp>
        <p:nvGrpSpPr>
          <p:cNvPr id="7" name="组合 6"/>
          <p:cNvGrpSpPr/>
          <p:nvPr/>
        </p:nvGrpSpPr>
        <p:grpSpPr>
          <a:xfrm>
            <a:off x="4213950" y="751796"/>
            <a:ext cx="896190" cy="1012024"/>
            <a:chOff x="4312426" y="962812"/>
            <a:chExt cx="896190" cy="1012024"/>
          </a:xfrm>
        </p:grpSpPr>
        <p:pic>
          <p:nvPicPr>
            <p:cNvPr id="144" name="图片 143"/>
            <p:cNvPicPr>
              <a:picLocks noChangeAspect="1"/>
            </p:cNvPicPr>
            <p:nvPr/>
          </p:nvPicPr>
          <p:blipFill>
            <a:blip r:embed="rId12"/>
            <a:stretch>
              <a:fillRect/>
            </a:stretch>
          </p:blipFill>
          <p:spPr>
            <a:xfrm>
              <a:off x="4312426" y="962812"/>
              <a:ext cx="896190" cy="1012024"/>
            </a:xfrm>
            <a:prstGeom prst="rect">
              <a:avLst/>
            </a:prstGeom>
          </p:spPr>
        </p:pic>
        <p:sp>
          <p:nvSpPr>
            <p:cNvPr id="117" name="文本框 116"/>
            <p:cNvSpPr txBox="1"/>
            <p:nvPr/>
          </p:nvSpPr>
          <p:spPr>
            <a:xfrm>
              <a:off x="4541583" y="1059708"/>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grpSp>
      <p:grpSp>
        <p:nvGrpSpPr>
          <p:cNvPr id="6" name="组合 5"/>
          <p:cNvGrpSpPr/>
          <p:nvPr/>
        </p:nvGrpSpPr>
        <p:grpSpPr>
          <a:xfrm>
            <a:off x="5241342" y="703014"/>
            <a:ext cx="969348" cy="1091279"/>
            <a:chOff x="5339818" y="914030"/>
            <a:chExt cx="969348" cy="1091279"/>
          </a:xfrm>
        </p:grpSpPr>
        <p:pic>
          <p:nvPicPr>
            <p:cNvPr id="147" name="图片 146"/>
            <p:cNvPicPr>
              <a:picLocks noChangeAspect="1"/>
            </p:cNvPicPr>
            <p:nvPr/>
          </p:nvPicPr>
          <p:blipFill>
            <a:blip r:embed="rId13"/>
            <a:stretch>
              <a:fillRect/>
            </a:stretch>
          </p:blipFill>
          <p:spPr>
            <a:xfrm>
              <a:off x="5339818" y="914030"/>
              <a:ext cx="969348" cy="1091279"/>
            </a:xfrm>
            <a:prstGeom prst="rect">
              <a:avLst/>
            </a:prstGeom>
          </p:spPr>
        </p:pic>
        <p:sp>
          <p:nvSpPr>
            <p:cNvPr id="125" name="文本框 124"/>
            <p:cNvSpPr txBox="1"/>
            <p:nvPr/>
          </p:nvSpPr>
          <p:spPr>
            <a:xfrm>
              <a:off x="5567070" y="1059708"/>
              <a:ext cx="483435" cy="769441"/>
            </a:xfrm>
            <a:prstGeom prst="rect">
              <a:avLst/>
            </a:prstGeom>
            <a:noFill/>
          </p:spPr>
          <p:txBody>
            <a:bodyPr wrap="square" rtlCol="0">
              <a:spAutoFit/>
            </a:bodyPr>
            <a:lstStyle/>
            <a:p>
              <a:r>
                <a:rPr lang="en-US" altLang="zh-CN" sz="4400" b="1" dirty="0">
                  <a:solidFill>
                    <a:schemeClr val="bg1"/>
                  </a:solidFill>
                </a:rPr>
                <a:t>0</a:t>
              </a:r>
              <a:endParaRPr lang="zh-CN" altLang="en-US" sz="4400" b="1" dirty="0">
                <a:solidFill>
                  <a:schemeClr val="bg1"/>
                </a:solidFill>
              </a:endParaRPr>
            </a:p>
          </p:txBody>
        </p:sp>
      </p:grpSp>
      <p:grpSp>
        <p:nvGrpSpPr>
          <p:cNvPr id="5" name="组合 4"/>
          <p:cNvGrpSpPr/>
          <p:nvPr/>
        </p:nvGrpSpPr>
        <p:grpSpPr>
          <a:xfrm>
            <a:off x="6381819" y="830313"/>
            <a:ext cx="768163" cy="883997"/>
            <a:chOff x="6480295" y="1041329"/>
            <a:chExt cx="768163" cy="883997"/>
          </a:xfrm>
        </p:grpSpPr>
        <p:pic>
          <p:nvPicPr>
            <p:cNvPr id="146" name="图片 145"/>
            <p:cNvPicPr>
              <a:picLocks noChangeAspect="1"/>
            </p:cNvPicPr>
            <p:nvPr/>
          </p:nvPicPr>
          <p:blipFill>
            <a:blip r:embed="rId14"/>
            <a:stretch>
              <a:fillRect/>
            </a:stretch>
          </p:blipFill>
          <p:spPr>
            <a:xfrm>
              <a:off x="6480295" y="1041329"/>
              <a:ext cx="768163" cy="883997"/>
            </a:xfrm>
            <a:prstGeom prst="rect">
              <a:avLst/>
            </a:prstGeom>
          </p:spPr>
        </p:pic>
        <p:sp>
          <p:nvSpPr>
            <p:cNvPr id="126" name="文本框 125"/>
            <p:cNvSpPr txBox="1"/>
            <p:nvPr/>
          </p:nvSpPr>
          <p:spPr>
            <a:xfrm>
              <a:off x="6635097" y="1059708"/>
              <a:ext cx="483435" cy="769441"/>
            </a:xfrm>
            <a:prstGeom prst="rect">
              <a:avLst/>
            </a:prstGeom>
            <a:noFill/>
          </p:spPr>
          <p:txBody>
            <a:bodyPr wrap="square" rtlCol="0">
              <a:spAutoFit/>
            </a:bodyPr>
            <a:lstStyle/>
            <a:p>
              <a:r>
                <a:rPr lang="en-US" altLang="zh-CN" sz="4400" b="1" dirty="0">
                  <a:solidFill>
                    <a:schemeClr val="bg1"/>
                  </a:solidFill>
                </a:rPr>
                <a:t>1</a:t>
              </a:r>
              <a:endParaRPr lang="zh-CN" altLang="en-US" sz="4400" b="1" dirty="0">
                <a:solidFill>
                  <a:schemeClr val="bg1"/>
                </a:solidFill>
              </a:endParaRPr>
            </a:p>
          </p:txBody>
        </p:sp>
      </p:grpSp>
      <p:grpSp>
        <p:nvGrpSpPr>
          <p:cNvPr id="4" name="组合 3"/>
          <p:cNvGrpSpPr/>
          <p:nvPr/>
        </p:nvGrpSpPr>
        <p:grpSpPr>
          <a:xfrm>
            <a:off x="7444058" y="805538"/>
            <a:ext cx="768163" cy="890093"/>
            <a:chOff x="7542534" y="1016554"/>
            <a:chExt cx="768163" cy="890093"/>
          </a:xfrm>
        </p:grpSpPr>
        <p:pic>
          <p:nvPicPr>
            <p:cNvPr id="145" name="图片 144"/>
            <p:cNvPicPr>
              <a:picLocks noChangeAspect="1"/>
            </p:cNvPicPr>
            <p:nvPr/>
          </p:nvPicPr>
          <p:blipFill>
            <a:blip r:embed="rId15"/>
            <a:stretch>
              <a:fillRect/>
            </a:stretch>
          </p:blipFill>
          <p:spPr>
            <a:xfrm>
              <a:off x="7542534" y="1016554"/>
              <a:ext cx="768163" cy="890093"/>
            </a:xfrm>
            <a:prstGeom prst="rect">
              <a:avLst/>
            </a:prstGeom>
          </p:spPr>
        </p:pic>
        <p:sp>
          <p:nvSpPr>
            <p:cNvPr id="127" name="文本框 126"/>
            <p:cNvSpPr txBox="1"/>
            <p:nvPr/>
          </p:nvSpPr>
          <p:spPr>
            <a:xfrm>
              <a:off x="7666431" y="1059708"/>
              <a:ext cx="483435" cy="769441"/>
            </a:xfrm>
            <a:prstGeom prst="rect">
              <a:avLst/>
            </a:prstGeom>
            <a:noFill/>
          </p:spPr>
          <p:txBody>
            <a:bodyPr wrap="square" rtlCol="0">
              <a:spAutoFit/>
            </a:bodyPr>
            <a:lstStyle/>
            <a:p>
              <a:r>
                <a:rPr lang="en-US" altLang="zh-CN" sz="4400" b="1" dirty="0">
                  <a:solidFill>
                    <a:schemeClr val="bg1"/>
                  </a:solidFill>
                </a:rPr>
                <a:t>8</a:t>
              </a:r>
              <a:endParaRPr lang="zh-CN" altLang="en-US" sz="4400" b="1" dirty="0">
                <a:solidFill>
                  <a:schemeClr val="bg1"/>
                </a:solidFill>
              </a:endParaRPr>
            </a:p>
          </p:txBody>
        </p:sp>
      </p:grpSp>
      <p:pic>
        <p:nvPicPr>
          <p:cNvPr id="150" name="图片 149"/>
          <p:cNvPicPr>
            <a:picLocks noChangeAspect="1"/>
          </p:cNvPicPr>
          <p:nvPr/>
        </p:nvPicPr>
        <p:blipFill rotWithShape="1">
          <a:blip r:embed="rId5"/>
          <a:srcRect l="79894" t="-7176" r="-2213" b="34190"/>
          <a:stretch>
            <a:fillRect/>
          </a:stretch>
        </p:blipFill>
        <p:spPr>
          <a:xfrm>
            <a:off x="1851329" y="763818"/>
            <a:ext cx="1219200" cy="578451"/>
          </a:xfrm>
          <a:prstGeom prst="rect">
            <a:avLst/>
          </a:prstGeom>
        </p:spPr>
      </p:pic>
      <p:pic>
        <p:nvPicPr>
          <p:cNvPr id="8" name="佐藤利奈,大亀あすか - ごはんの練習">
            <a:hlinkClick r:id="" action="ppaction://media"/>
          </p:cNvPr>
          <p:cNvPicPr>
            <a:picLocks noChangeAspect="1"/>
          </p:cNvPicPr>
          <p:nvPr>
            <a:audioFile r:link="rId16"/>
            <p:extLst>
              <p:ext uri="{DAA4B4D4-6D71-4841-9C94-3DE7FCFB9230}">
                <p14:media xmlns:p14="http://schemas.microsoft.com/office/powerpoint/2010/main" r:embed="rId17">
                  <p14:fade out="250.000000"/>
                </p14:media>
              </p:ext>
            </p:extLst>
          </p:nvPr>
        </p:nvPicPr>
        <p:blipFill>
          <a:blip r:embed="rId18"/>
          <a:stretch>
            <a:fillRect/>
          </a:stretch>
        </p:blipFill>
        <p:spPr>
          <a:xfrm>
            <a:off x="-1073722" y="-957619"/>
            <a:ext cx="609600" cy="609600"/>
          </a:xfrm>
          <a:prstGeom prst="rect">
            <a:avLst/>
          </a:prstGeom>
        </p:spPr>
      </p:pic>
      <p:sp>
        <p:nvSpPr>
          <p:cNvPr id="101" name="文本框 100"/>
          <p:cNvSpPr txBox="1"/>
          <p:nvPr/>
        </p:nvSpPr>
        <p:spPr>
          <a:xfrm>
            <a:off x="2898140" y="2933700"/>
            <a:ext cx="8348345" cy="1198880"/>
          </a:xfrm>
          <a:prstGeom prst="rect">
            <a:avLst/>
          </a:prstGeom>
          <a:noFill/>
          <a:ln w="9525">
            <a:noFill/>
          </a:ln>
        </p:spPr>
        <p:txBody>
          <a:bodyPr wrap="square">
            <a:spAutoFit/>
          </a:bodyPr>
          <a:p>
            <a:pPr indent="0"/>
            <a:r>
              <a:rPr lang="en-US" altLang="zh-CN" sz="3600" b="0">
                <a:latin typeface="华康海报体W12(P)" panose="040B0C00000000000000" charset="-122"/>
                <a:ea typeface="华康海报体W12(P)" panose="040B0C00000000000000" charset="-122"/>
                <a:cs typeface="宋体" panose="02010600030101010101" pitchFamily="2" charset="-122"/>
              </a:rPr>
              <a:t> </a:t>
            </a:r>
            <a:r>
              <a:rPr lang="zh-CN" altLang="en-US" sz="3600" b="0">
                <a:latin typeface="华康海报体W12(P)" panose="040B0C00000000000000" charset="-122"/>
                <a:ea typeface="华康海报体W12(P)" panose="040B0C00000000000000" charset="-122"/>
                <a:cs typeface="宋体" panose="02010600030101010101" pitchFamily="2" charset="-122"/>
              </a:rPr>
              <a:t>祝同学们度过一个愉快而有意义的寒假！                                    </a:t>
            </a:r>
            <a:endParaRPr lang="zh-CN" altLang="en-US" sz="3600" b="0">
              <a:latin typeface="华康海报体W12(P)" panose="040B0C00000000000000" charset="-122"/>
              <a:ea typeface="华康海报体W12(P)" panose="040B0C00000000000000"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750"/>
                                        <p:tgtEl>
                                          <p:spTgt spid="141"/>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750"/>
                                        <p:tgtEl>
                                          <p:spTgt spid="139"/>
                                        </p:tgtEl>
                                      </p:cBhvr>
                                    </p:animEffect>
                                  </p:childTnLst>
                                </p:cTn>
                              </p:par>
                              <p:par>
                                <p:cTn id="15" presetID="2" presetClass="entr" presetSubtype="8" fill="hold" nodeType="withEffect">
                                  <p:stCondLst>
                                    <p:cond delay="250"/>
                                  </p:stCondLst>
                                  <p:childTnLst>
                                    <p:set>
                                      <p:cBhvr>
                                        <p:cTn id="16" dur="1" fill="hold">
                                          <p:stCondLst>
                                            <p:cond delay="0"/>
                                          </p:stCondLst>
                                        </p:cTn>
                                        <p:tgtEl>
                                          <p:spTgt spid="150"/>
                                        </p:tgtEl>
                                        <p:attrNameLst>
                                          <p:attrName>style.visibility</p:attrName>
                                        </p:attrNameLst>
                                      </p:cBhvr>
                                      <p:to>
                                        <p:strVal val="visible"/>
                                      </p:to>
                                    </p:set>
                                    <p:anim calcmode="lin" valueType="num">
                                      <p:cBhvr additive="base">
                                        <p:cTn id="17" dur="500" fill="hold"/>
                                        <p:tgtEl>
                                          <p:spTgt spid="150"/>
                                        </p:tgtEl>
                                        <p:attrNameLst>
                                          <p:attrName>ppt_x</p:attrName>
                                        </p:attrNameLst>
                                      </p:cBhvr>
                                      <p:tavLst>
                                        <p:tav tm="0">
                                          <p:val>
                                            <p:strVal val="0-#ppt_w/2"/>
                                          </p:val>
                                        </p:tav>
                                        <p:tav tm="100000">
                                          <p:val>
                                            <p:strVal val="#ppt_x"/>
                                          </p:val>
                                        </p:tav>
                                      </p:tavLst>
                                    </p:anim>
                                    <p:anim calcmode="lin" valueType="num">
                                      <p:cBhvr additive="base">
                                        <p:cTn id="18" dur="500" fill="hold"/>
                                        <p:tgtEl>
                                          <p:spTgt spid="15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138"/>
                                        </p:tgtEl>
                                        <p:attrNameLst>
                                          <p:attrName>style.visibility</p:attrName>
                                        </p:attrNameLst>
                                      </p:cBhvr>
                                      <p:to>
                                        <p:strVal val="visible"/>
                                      </p:to>
                                    </p:set>
                                    <p:anim calcmode="lin" valueType="num">
                                      <p:cBhvr additive="base">
                                        <p:cTn id="21" dur="500" fill="hold"/>
                                        <p:tgtEl>
                                          <p:spTgt spid="138"/>
                                        </p:tgtEl>
                                        <p:attrNameLst>
                                          <p:attrName>ppt_x</p:attrName>
                                        </p:attrNameLst>
                                      </p:cBhvr>
                                      <p:tavLst>
                                        <p:tav tm="0">
                                          <p:val>
                                            <p:strVal val="1+#ppt_w/2"/>
                                          </p:val>
                                        </p:tav>
                                        <p:tav tm="100000">
                                          <p:val>
                                            <p:strVal val="#ppt_x"/>
                                          </p:val>
                                        </p:tav>
                                      </p:tavLst>
                                    </p:anim>
                                    <p:anim calcmode="lin" valueType="num">
                                      <p:cBhvr additive="base">
                                        <p:cTn id="22" dur="500" fill="hold"/>
                                        <p:tgtEl>
                                          <p:spTgt spid="13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37"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675" decel="100000" fill="hold"/>
                                        <p:tgtEl>
                                          <p:spTgt spid="7"/>
                                        </p:tgtEl>
                                        <p:attrNameLst>
                                          <p:attrName>ppt_y</p:attrName>
                                        </p:attrNameLst>
                                      </p:cBhvr>
                                      <p:tavLst>
                                        <p:tav tm="0">
                                          <p:val>
                                            <p:strVal val="#ppt_y+1"/>
                                          </p:val>
                                        </p:tav>
                                        <p:tav tm="100000">
                                          <p:val>
                                            <p:strVal val="#ppt_y-.03"/>
                                          </p:val>
                                        </p:tav>
                                      </p:tavLst>
                                    </p:anim>
                                    <p:anim calcmode="lin" valueType="num">
                                      <p:cBhvr>
                                        <p:cTn id="29"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750"/>
                                        <p:tgtEl>
                                          <p:spTgt spid="6"/>
                                        </p:tgtEl>
                                      </p:cBhvr>
                                    </p:animEffect>
                                    <p:anim calcmode="lin" valueType="num">
                                      <p:cBhvr>
                                        <p:cTn id="33" dur="750" fill="hold"/>
                                        <p:tgtEl>
                                          <p:spTgt spid="6"/>
                                        </p:tgtEl>
                                        <p:attrNameLst>
                                          <p:attrName>ppt_x</p:attrName>
                                        </p:attrNameLst>
                                      </p:cBhvr>
                                      <p:tavLst>
                                        <p:tav tm="0">
                                          <p:val>
                                            <p:strVal val="#ppt_x"/>
                                          </p:val>
                                        </p:tav>
                                        <p:tav tm="100000">
                                          <p:val>
                                            <p:strVal val="#ppt_x"/>
                                          </p:val>
                                        </p:tav>
                                      </p:tavLst>
                                    </p:anim>
                                    <p:anim calcmode="lin" valueType="num">
                                      <p:cBhvr>
                                        <p:cTn id="34" dur="675" decel="100000" fill="hold"/>
                                        <p:tgtEl>
                                          <p:spTgt spid="6"/>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750"/>
                                        <p:tgtEl>
                                          <p:spTgt spid="5"/>
                                        </p:tgtEl>
                                      </p:cBhvr>
                                    </p:animEffect>
                                    <p:anim calcmode="lin" valueType="num">
                                      <p:cBhvr>
                                        <p:cTn id="39" dur="750" fill="hold"/>
                                        <p:tgtEl>
                                          <p:spTgt spid="5"/>
                                        </p:tgtEl>
                                        <p:attrNameLst>
                                          <p:attrName>ppt_x</p:attrName>
                                        </p:attrNameLst>
                                      </p:cBhvr>
                                      <p:tavLst>
                                        <p:tav tm="0">
                                          <p:val>
                                            <p:strVal val="#ppt_x"/>
                                          </p:val>
                                        </p:tav>
                                        <p:tav tm="100000">
                                          <p:val>
                                            <p:strVal val="#ppt_x"/>
                                          </p:val>
                                        </p:tav>
                                      </p:tavLst>
                                    </p:anim>
                                    <p:anim calcmode="lin" valueType="num">
                                      <p:cBhvr>
                                        <p:cTn id="40" dur="675" decel="100000" fill="hold"/>
                                        <p:tgtEl>
                                          <p:spTgt spid="5"/>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7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750"/>
                                        <p:tgtEl>
                                          <p:spTgt spid="4"/>
                                        </p:tgtEl>
                                      </p:cBhvr>
                                    </p:animEffect>
                                    <p:anim calcmode="lin" valueType="num">
                                      <p:cBhvr>
                                        <p:cTn id="45" dur="750" fill="hold"/>
                                        <p:tgtEl>
                                          <p:spTgt spid="4"/>
                                        </p:tgtEl>
                                        <p:attrNameLst>
                                          <p:attrName>ppt_x</p:attrName>
                                        </p:attrNameLst>
                                      </p:cBhvr>
                                      <p:tavLst>
                                        <p:tav tm="0">
                                          <p:val>
                                            <p:strVal val="#ppt_x"/>
                                          </p:val>
                                        </p:tav>
                                        <p:tav tm="100000">
                                          <p:val>
                                            <p:strVal val="#ppt_x"/>
                                          </p:val>
                                        </p:tav>
                                      </p:tavLst>
                                    </p:anim>
                                    <p:anim calcmode="lin" valueType="num">
                                      <p:cBhvr>
                                        <p:cTn id="46" dur="675" decel="100000" fill="hold"/>
                                        <p:tgtEl>
                                          <p:spTgt spid="4"/>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par>
                          <p:cTn id="48" fill="hold">
                            <p:stCondLst>
                              <p:cond delay="3000"/>
                            </p:stCondLst>
                            <p:childTnLst>
                              <p:par>
                                <p:cTn id="49" presetID="2" presetClass="entr" presetSubtype="8" fill="hold" nodeType="afterEffect">
                                  <p:stCondLst>
                                    <p:cond delay="0"/>
                                  </p:stCondLst>
                                  <p:childTnLst>
                                    <p:set>
                                      <p:cBhvr>
                                        <p:cTn id="50" dur="1" fill="hold">
                                          <p:stCondLst>
                                            <p:cond delay="0"/>
                                          </p:stCondLst>
                                        </p:cTn>
                                        <p:tgtEl>
                                          <p:spTgt spid="148"/>
                                        </p:tgtEl>
                                        <p:attrNameLst>
                                          <p:attrName>style.visibility</p:attrName>
                                        </p:attrNameLst>
                                      </p:cBhvr>
                                      <p:to>
                                        <p:strVal val="visible"/>
                                      </p:to>
                                    </p:set>
                                    <p:anim calcmode="lin" valueType="num">
                                      <p:cBhvr additive="base">
                                        <p:cTn id="51" dur="750" fill="hold"/>
                                        <p:tgtEl>
                                          <p:spTgt spid="148"/>
                                        </p:tgtEl>
                                        <p:attrNameLst>
                                          <p:attrName>ppt_x</p:attrName>
                                        </p:attrNameLst>
                                      </p:cBhvr>
                                      <p:tavLst>
                                        <p:tav tm="0">
                                          <p:val>
                                            <p:strVal val="0-#ppt_w/2"/>
                                          </p:val>
                                        </p:tav>
                                        <p:tav tm="100000">
                                          <p:val>
                                            <p:strVal val="#ppt_x"/>
                                          </p:val>
                                        </p:tav>
                                      </p:tavLst>
                                    </p:anim>
                                    <p:anim calcmode="lin" valueType="num">
                                      <p:cBhvr additive="base">
                                        <p:cTn id="52" dur="750" fill="hold"/>
                                        <p:tgtEl>
                                          <p:spTgt spid="14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42"/>
                                        </p:tgtEl>
                                        <p:attrNameLst>
                                          <p:attrName>style.visibility</p:attrName>
                                        </p:attrNameLst>
                                      </p:cBhvr>
                                      <p:to>
                                        <p:strVal val="visible"/>
                                      </p:to>
                                    </p:set>
                                    <p:anim calcmode="lin" valueType="num">
                                      <p:cBhvr additive="base">
                                        <p:cTn id="55" dur="750" fill="hold"/>
                                        <p:tgtEl>
                                          <p:spTgt spid="142"/>
                                        </p:tgtEl>
                                        <p:attrNameLst>
                                          <p:attrName>ppt_x</p:attrName>
                                        </p:attrNameLst>
                                      </p:cBhvr>
                                      <p:tavLst>
                                        <p:tav tm="0">
                                          <p:val>
                                            <p:strVal val="1+#ppt_w/2"/>
                                          </p:val>
                                        </p:tav>
                                        <p:tav tm="100000">
                                          <p:val>
                                            <p:strVal val="#ppt_x"/>
                                          </p:val>
                                        </p:tav>
                                      </p:tavLst>
                                    </p:anim>
                                    <p:anim calcmode="lin" valueType="num">
                                      <p:cBhvr additive="base">
                                        <p:cTn id="56" dur="750" fill="hold"/>
                                        <p:tgtEl>
                                          <p:spTgt spid="142"/>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ipe(up)">
                                      <p:cBhvr>
                                        <p:cTn id="60" dur="500"/>
                                        <p:tgtEl>
                                          <p:spTgt spid="140"/>
                                        </p:tgtEl>
                                      </p:cBhvr>
                                    </p:animEffect>
                                  </p:childTnLst>
                                </p:cTn>
                              </p:par>
                              <p:par>
                                <p:cTn id="61" presetID="22" presetClass="entr" presetSubtype="1" fill="hold"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wipe(up)">
                                      <p:cBhvr>
                                        <p:cTn id="6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4"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032" y="149809"/>
            <a:ext cx="11805470" cy="5905487"/>
            <a:chOff x="-65032" y="149809"/>
            <a:chExt cx="11805470" cy="5905487"/>
          </a:xfrm>
        </p:grpSpPr>
        <p:pic>
          <p:nvPicPr>
            <p:cNvPr id="135" name="图片 134"/>
            <p:cNvPicPr>
              <a:picLocks noChangeAspect="1"/>
            </p:cNvPicPr>
            <p:nvPr/>
          </p:nvPicPr>
          <p:blipFill rotWithShape="1">
            <a:blip r:embed="rId1"/>
            <a:srcRect r="93419"/>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38" name="图片 137"/>
          <p:cNvPicPr>
            <a:picLocks noChangeAspect="1"/>
          </p:cNvPicPr>
          <p:nvPr/>
        </p:nvPicPr>
        <p:blipFill rotWithShape="1">
          <a:blip r:embed="rId5"/>
          <a:srcRect r="59575"/>
          <a:stretch>
            <a:fillRect/>
          </a:stretch>
        </p:blipFill>
        <p:spPr>
          <a:xfrm>
            <a:off x="9840686" y="700328"/>
            <a:ext cx="1581397" cy="567580"/>
          </a:xfrm>
          <a:prstGeom prst="rect">
            <a:avLst/>
          </a:prstGeom>
        </p:spPr>
      </p:pic>
      <p:pic>
        <p:nvPicPr>
          <p:cNvPr id="139" name="图片 138"/>
          <p:cNvPicPr>
            <a:picLocks noChangeAspect="1"/>
          </p:cNvPicPr>
          <p:nvPr/>
        </p:nvPicPr>
        <p:blipFill>
          <a:blip r:embed="rId6"/>
          <a:stretch>
            <a:fillRect/>
          </a:stretch>
        </p:blipFill>
        <p:spPr>
          <a:xfrm>
            <a:off x="9105402" y="4651976"/>
            <a:ext cx="2316681" cy="1268078"/>
          </a:xfrm>
          <a:prstGeom prst="rect">
            <a:avLst/>
          </a:prstGeom>
        </p:spPr>
      </p:pic>
      <p:sp>
        <p:nvSpPr>
          <p:cNvPr id="114" name="文本框 113"/>
          <p:cNvSpPr txBox="1"/>
          <p:nvPr/>
        </p:nvSpPr>
        <p:spPr>
          <a:xfrm>
            <a:off x="4297854" y="734481"/>
            <a:ext cx="3596293" cy="634020"/>
          </a:xfrm>
          <a:prstGeom prst="rect">
            <a:avLst/>
          </a:prstGeom>
          <a:noFill/>
        </p:spPr>
        <p:txBody>
          <a:bodyPr wrap="square" rtlCol="0">
            <a:spAutoFit/>
          </a:bodyPr>
          <a:lstStyle/>
          <a:p>
            <a:pPr algn="ctr">
              <a:lnSpc>
                <a:spcPct val="80000"/>
              </a:lnSpc>
            </a:pPr>
            <a:r>
              <a:rPr lang="zh-CN" altLang="en-US" sz="4400" dirty="0" smtClean="0">
                <a:solidFill>
                  <a:schemeClr val="tx1">
                    <a:lumMod val="75000"/>
                    <a:lumOff val="25000"/>
                  </a:schemeClr>
                </a:solidFill>
                <a:latin typeface="汉仪夏日体W" panose="00020600040101010101" pitchFamily="18" charset="-122"/>
                <a:ea typeface="汉仪夏日体W" panose="00020600040101010101" pitchFamily="18" charset="-122"/>
              </a:rPr>
              <a:t>作 业 科 目</a:t>
            </a:r>
            <a:endParaRPr lang="zh-CN" altLang="en-US" sz="44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p:cNvPicPr>
            <a:picLocks noChangeAspect="1"/>
          </p:cNvPicPr>
          <p:nvPr/>
        </p:nvPicPr>
        <p:blipFill rotWithShape="1">
          <a:blip r:embed="rId5"/>
          <a:srcRect l="79894" t="-7176" r="-2213" b="34190"/>
          <a:stretch>
            <a:fillRect/>
          </a:stretch>
        </p:blipFill>
        <p:spPr>
          <a:xfrm>
            <a:off x="1688602" y="733680"/>
            <a:ext cx="1125990" cy="534227"/>
          </a:xfrm>
          <a:prstGeom prst="rect">
            <a:avLst/>
          </a:prstGeom>
        </p:spPr>
      </p:pic>
      <p:pic>
        <p:nvPicPr>
          <p:cNvPr id="4" name="图片 3"/>
          <p:cNvPicPr>
            <a:picLocks noChangeAspect="1"/>
          </p:cNvPicPr>
          <p:nvPr/>
        </p:nvPicPr>
        <p:blipFill>
          <a:blip r:embed="rId7"/>
          <a:stretch>
            <a:fillRect/>
          </a:stretch>
        </p:blipFill>
        <p:spPr>
          <a:xfrm>
            <a:off x="1593456" y="4799553"/>
            <a:ext cx="1237657" cy="1042238"/>
          </a:xfrm>
          <a:prstGeom prst="rect">
            <a:avLst/>
          </a:prstGeom>
        </p:spPr>
      </p:pic>
      <p:sp>
        <p:nvSpPr>
          <p:cNvPr id="128" name="文本框 127"/>
          <p:cNvSpPr txBox="1"/>
          <p:nvPr/>
        </p:nvSpPr>
        <p:spPr>
          <a:xfrm>
            <a:off x="3539265" y="2374884"/>
            <a:ext cx="222428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夏日体W" panose="00020600040101010101" pitchFamily="18" charset="-122"/>
                <a:ea typeface="汉仪夏日体W" panose="00020600040101010101" pitchFamily="18" charset="-122"/>
              </a:rPr>
              <a:t>语 文</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5" name="文本框 34"/>
          <p:cNvSpPr txBox="1"/>
          <p:nvPr/>
        </p:nvSpPr>
        <p:spPr>
          <a:xfrm>
            <a:off x="7501293" y="2420313"/>
            <a:ext cx="222428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夏日体W" panose="00020600040101010101" pitchFamily="18" charset="-122"/>
                <a:ea typeface="汉仪夏日体W" panose="00020600040101010101" pitchFamily="18" charset="-122"/>
              </a:rPr>
              <a:t>数 学</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9" name="文本框 38"/>
          <p:cNvSpPr txBox="1"/>
          <p:nvPr/>
        </p:nvSpPr>
        <p:spPr>
          <a:xfrm>
            <a:off x="3529564" y="3716810"/>
            <a:ext cx="222428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夏日体W" panose="00020600040101010101" pitchFamily="18" charset="-122"/>
                <a:ea typeface="汉仪夏日体W" panose="00020600040101010101" pitchFamily="18" charset="-122"/>
              </a:rPr>
              <a:t>英 语</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3" name="文本框 42"/>
          <p:cNvSpPr txBox="1"/>
          <p:nvPr/>
        </p:nvSpPr>
        <p:spPr>
          <a:xfrm>
            <a:off x="7561932" y="3807092"/>
            <a:ext cx="222428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夏日体W" panose="00020600040101010101" pitchFamily="18" charset="-122"/>
                <a:ea typeface="汉仪夏日体W" panose="00020600040101010101" pitchFamily="18" charset="-122"/>
              </a:rPr>
              <a:t>体 育</a:t>
            </a:r>
            <a:endPar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grpSp>
        <p:nvGrpSpPr>
          <p:cNvPr id="10" name="组合 9"/>
          <p:cNvGrpSpPr/>
          <p:nvPr/>
        </p:nvGrpSpPr>
        <p:grpSpPr>
          <a:xfrm>
            <a:off x="5847230" y="2613045"/>
            <a:ext cx="497540" cy="2102719"/>
            <a:chOff x="5859183" y="2273774"/>
            <a:chExt cx="609960" cy="2577834"/>
          </a:xfrm>
        </p:grpSpPr>
        <p:pic>
          <p:nvPicPr>
            <p:cNvPr id="9" name="图片 8"/>
            <p:cNvPicPr>
              <a:picLocks noChangeAspect="1"/>
            </p:cNvPicPr>
            <p:nvPr/>
          </p:nvPicPr>
          <p:blipFill rotWithShape="1">
            <a:blip r:embed="rId8"/>
            <a:srcRect l="71332"/>
            <a:stretch>
              <a:fillRect/>
            </a:stretch>
          </p:blipFill>
          <p:spPr>
            <a:xfrm rot="16200000" flipV="1">
              <a:off x="5590349" y="2542608"/>
              <a:ext cx="1129032" cy="591363"/>
            </a:xfrm>
            <a:prstGeom prst="rect">
              <a:avLst/>
            </a:prstGeom>
          </p:spPr>
        </p:pic>
        <p:pic>
          <p:nvPicPr>
            <p:cNvPr id="53" name="图片 52"/>
            <p:cNvPicPr>
              <a:picLocks noChangeAspect="1"/>
            </p:cNvPicPr>
            <p:nvPr/>
          </p:nvPicPr>
          <p:blipFill rotWithShape="1">
            <a:blip r:embed="rId8"/>
            <a:srcRect l="61961"/>
            <a:stretch>
              <a:fillRect/>
            </a:stretch>
          </p:blipFill>
          <p:spPr>
            <a:xfrm rot="16200000" flipV="1">
              <a:off x="5424399" y="3806864"/>
              <a:ext cx="1498125" cy="591363"/>
            </a:xfrm>
            <a:prstGeom prst="rect">
              <a:avLst/>
            </a:prstGeom>
          </p:spPr>
        </p:pic>
      </p:grpSp>
      <p:pic>
        <p:nvPicPr>
          <p:cNvPr id="148" name="图片 147"/>
          <p:cNvPicPr>
            <a:picLocks noChangeAspect="1"/>
          </p:cNvPicPr>
          <p:nvPr/>
        </p:nvPicPr>
        <p:blipFill>
          <a:blip r:embed="rId9"/>
          <a:stretch>
            <a:fillRect/>
          </a:stretch>
        </p:blipFill>
        <p:spPr>
          <a:xfrm>
            <a:off x="3027944" y="2296766"/>
            <a:ext cx="457240" cy="481626"/>
          </a:xfrm>
          <a:prstGeom prst="rect">
            <a:avLst/>
          </a:prstGeom>
        </p:spPr>
      </p:pic>
      <p:pic>
        <p:nvPicPr>
          <p:cNvPr id="34" name="图片 33"/>
          <p:cNvPicPr>
            <a:picLocks noChangeAspect="1"/>
          </p:cNvPicPr>
          <p:nvPr/>
        </p:nvPicPr>
        <p:blipFill>
          <a:blip r:embed="rId9"/>
          <a:stretch>
            <a:fillRect/>
          </a:stretch>
        </p:blipFill>
        <p:spPr>
          <a:xfrm flipH="1">
            <a:off x="8746402" y="2296766"/>
            <a:ext cx="457240" cy="481626"/>
          </a:xfrm>
          <a:prstGeom prst="rect">
            <a:avLst/>
          </a:prstGeom>
        </p:spPr>
      </p:pic>
      <p:pic>
        <p:nvPicPr>
          <p:cNvPr id="38" name="图片 37"/>
          <p:cNvPicPr>
            <a:picLocks noChangeAspect="1"/>
          </p:cNvPicPr>
          <p:nvPr/>
        </p:nvPicPr>
        <p:blipFill>
          <a:blip r:embed="rId9"/>
          <a:stretch>
            <a:fillRect/>
          </a:stretch>
        </p:blipFill>
        <p:spPr>
          <a:xfrm>
            <a:off x="3027944" y="3716810"/>
            <a:ext cx="457240" cy="481626"/>
          </a:xfrm>
          <a:prstGeom prst="rect">
            <a:avLst/>
          </a:prstGeom>
        </p:spPr>
      </p:pic>
      <p:pic>
        <p:nvPicPr>
          <p:cNvPr id="42" name="图片 41"/>
          <p:cNvPicPr>
            <a:picLocks noChangeAspect="1"/>
          </p:cNvPicPr>
          <p:nvPr/>
        </p:nvPicPr>
        <p:blipFill>
          <a:blip r:embed="rId9"/>
          <a:stretch>
            <a:fillRect/>
          </a:stretch>
        </p:blipFill>
        <p:spPr>
          <a:xfrm flipH="1">
            <a:off x="8746402" y="3716810"/>
            <a:ext cx="457240" cy="48162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Sing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750"/>
                                        <p:tgtEl>
                                          <p:spTgt spid="139"/>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750" fill="hold"/>
                                        <p:tgtEl>
                                          <p:spTgt spid="4"/>
                                        </p:tgtEl>
                                        <p:attrNameLst>
                                          <p:attrName>ppt_w</p:attrName>
                                        </p:attrNameLst>
                                      </p:cBhvr>
                                      <p:tavLst>
                                        <p:tav tm="0">
                                          <p:val>
                                            <p:fltVal val="0"/>
                                          </p:val>
                                        </p:tav>
                                        <p:tav tm="100000">
                                          <p:val>
                                            <p:strVal val="#ppt_w"/>
                                          </p:val>
                                        </p:tav>
                                      </p:tavLst>
                                    </p:anim>
                                    <p:anim calcmode="lin" valueType="num">
                                      <p:cBhvr>
                                        <p:cTn id="15" dur="750" fill="hold"/>
                                        <p:tgtEl>
                                          <p:spTgt spid="4"/>
                                        </p:tgtEl>
                                        <p:attrNameLst>
                                          <p:attrName>ppt_h</p:attrName>
                                        </p:attrNameLst>
                                      </p:cBhvr>
                                      <p:tavLst>
                                        <p:tav tm="0">
                                          <p:val>
                                            <p:fltVal val="0"/>
                                          </p:val>
                                        </p:tav>
                                        <p:tav tm="100000">
                                          <p:val>
                                            <p:strVal val="#ppt_h"/>
                                          </p:val>
                                        </p:tav>
                                      </p:tavLst>
                                    </p:anim>
                                    <p:animEffect transition="in" filter="fade">
                                      <p:cBhvr>
                                        <p:cTn id="16" dur="750"/>
                                        <p:tgtEl>
                                          <p:spTgt spid="4"/>
                                        </p:tgtEl>
                                      </p:cBhvr>
                                    </p:animEffect>
                                  </p:childTnLst>
                                </p:cTn>
                              </p:par>
                              <p:par>
                                <p:cTn id="17" presetID="2" presetClass="entr" presetSubtype="8" fill="hold" nodeType="withEffect">
                                  <p:stCondLst>
                                    <p:cond delay="25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500" fill="hold"/>
                                        <p:tgtEl>
                                          <p:spTgt spid="138"/>
                                        </p:tgtEl>
                                        <p:attrNameLst>
                                          <p:attrName>ppt_x</p:attrName>
                                        </p:attrNameLst>
                                      </p:cBhvr>
                                      <p:tavLst>
                                        <p:tav tm="0">
                                          <p:val>
                                            <p:strVal val="1+#ppt_w/2"/>
                                          </p:val>
                                        </p:tav>
                                        <p:tav tm="100000">
                                          <p:val>
                                            <p:strVal val="#ppt_x"/>
                                          </p:val>
                                        </p:tav>
                                      </p:tavLst>
                                    </p:anim>
                                    <p:anim calcmode="lin" valueType="num">
                                      <p:cBhvr additive="base">
                                        <p:cTn id="24" dur="500" fill="hold"/>
                                        <p:tgtEl>
                                          <p:spTgt spid="13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14"/>
                                        </p:tgtEl>
                                        <p:attrNameLst>
                                          <p:attrName>style.visibility</p:attrName>
                                        </p:attrNameLst>
                                      </p:cBhvr>
                                      <p:to>
                                        <p:strVal val="visible"/>
                                      </p:to>
                                    </p:set>
                                    <p:anim calcmode="lin" valueType="num">
                                      <p:cBhvr>
                                        <p:cTn id="28"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4"/>
                                        </p:tgtEl>
                                        <p:attrNameLst>
                                          <p:attrName>ppt_y</p:attrName>
                                        </p:attrNameLst>
                                      </p:cBhvr>
                                      <p:tavLst>
                                        <p:tav tm="0">
                                          <p:val>
                                            <p:strVal val="#ppt_y"/>
                                          </p:val>
                                        </p:tav>
                                        <p:tav tm="100000">
                                          <p:val>
                                            <p:strVal val="#ppt_y"/>
                                          </p:val>
                                        </p:tav>
                                      </p:tavLst>
                                    </p:anim>
                                    <p:anim calcmode="lin" valueType="num">
                                      <p:cBhvr>
                                        <p:cTn id="30"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4"/>
                                        </p:tgtEl>
                                      </p:cBhvr>
                                    </p:animEffect>
                                  </p:childTnLst>
                                </p:cTn>
                              </p:par>
                            </p:childTnLst>
                          </p:cTn>
                        </p:par>
                        <p:par>
                          <p:cTn id="33" fill="hold">
                            <p:stCondLst>
                              <p:cond delay="1549"/>
                            </p:stCondLst>
                            <p:childTnLst>
                              <p:par>
                                <p:cTn id="34" presetID="22" presetClass="entr" presetSubtype="1"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2049"/>
                            </p:stCondLst>
                            <p:childTnLst>
                              <p:par>
                                <p:cTn id="38" presetID="2" presetClass="entr" presetSubtype="8" fill="hold" nodeType="afterEffect">
                                  <p:stCondLst>
                                    <p:cond delay="0"/>
                                  </p:stCondLst>
                                  <p:childTnLst>
                                    <p:set>
                                      <p:cBhvr>
                                        <p:cTn id="39" dur="1" fill="hold">
                                          <p:stCondLst>
                                            <p:cond delay="0"/>
                                          </p:stCondLst>
                                        </p:cTn>
                                        <p:tgtEl>
                                          <p:spTgt spid="148"/>
                                        </p:tgtEl>
                                        <p:attrNameLst>
                                          <p:attrName>style.visibility</p:attrName>
                                        </p:attrNameLst>
                                      </p:cBhvr>
                                      <p:to>
                                        <p:strVal val="visible"/>
                                      </p:to>
                                    </p:set>
                                    <p:anim calcmode="lin" valueType="num">
                                      <p:cBhvr additive="base">
                                        <p:cTn id="40" dur="500" fill="hold"/>
                                        <p:tgtEl>
                                          <p:spTgt spid="148"/>
                                        </p:tgtEl>
                                        <p:attrNameLst>
                                          <p:attrName>ppt_x</p:attrName>
                                        </p:attrNameLst>
                                      </p:cBhvr>
                                      <p:tavLst>
                                        <p:tav tm="0">
                                          <p:val>
                                            <p:strVal val="0-#ppt_w/2"/>
                                          </p:val>
                                        </p:tav>
                                        <p:tav tm="100000">
                                          <p:val>
                                            <p:strVal val="#ppt_x"/>
                                          </p:val>
                                        </p:tav>
                                      </p:tavLst>
                                    </p:anim>
                                    <p:anim calcmode="lin" valueType="num">
                                      <p:cBhvr additive="base">
                                        <p:cTn id="41" dur="500" fill="hold"/>
                                        <p:tgtEl>
                                          <p:spTgt spid="148"/>
                                        </p:tgtEl>
                                        <p:attrNameLst>
                                          <p:attrName>ppt_y</p:attrName>
                                        </p:attrNameLst>
                                      </p:cBhvr>
                                      <p:tavLst>
                                        <p:tav tm="0">
                                          <p:val>
                                            <p:strVal val="#ppt_y"/>
                                          </p:val>
                                        </p:tav>
                                        <p:tav tm="100000">
                                          <p:val>
                                            <p:strVal val="#ppt_y"/>
                                          </p:val>
                                        </p:tav>
                                      </p:tavLst>
                                    </p:anim>
                                  </p:childTnLst>
                                </p:cTn>
                              </p:par>
                            </p:childTnLst>
                          </p:cTn>
                        </p:par>
                        <p:par>
                          <p:cTn id="42" fill="hold">
                            <p:stCondLst>
                              <p:cond delay="2549"/>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28"/>
                                        </p:tgtEl>
                                        <p:attrNameLst>
                                          <p:attrName>ppt_y</p:attrName>
                                        </p:attrNameLst>
                                      </p:cBhvr>
                                      <p:tavLst>
                                        <p:tav tm="0">
                                          <p:val>
                                            <p:strVal val="#ppt_y"/>
                                          </p:val>
                                        </p:tav>
                                        <p:tav tm="100000">
                                          <p:val>
                                            <p:strVal val="#ppt_y"/>
                                          </p:val>
                                        </p:tav>
                                      </p:tavLst>
                                    </p:anim>
                                    <p:anim calcmode="lin" valueType="num">
                                      <p:cBhvr>
                                        <p:cTn id="47"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28"/>
                                        </p:tgtEl>
                                      </p:cBhvr>
                                    </p:animEffect>
                                  </p:childTnLst>
                                </p:cTn>
                              </p:par>
                            </p:childTnLst>
                          </p:cTn>
                        </p:par>
                        <p:par>
                          <p:cTn id="50" fill="hold">
                            <p:stCondLst>
                              <p:cond delay="3150"/>
                            </p:stCondLst>
                            <p:childTnLst>
                              <p:par>
                                <p:cTn id="51" presetID="2" presetClass="entr" presetSubtype="2"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1+#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par>
                          <p:cTn id="55" fill="hold">
                            <p:stCondLst>
                              <p:cond delay="365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35"/>
                                        </p:tgtEl>
                                        <p:attrNameLst>
                                          <p:attrName>ppt_y</p:attrName>
                                        </p:attrNameLst>
                                      </p:cBhvr>
                                      <p:tavLst>
                                        <p:tav tm="0">
                                          <p:val>
                                            <p:strVal val="#ppt_y"/>
                                          </p:val>
                                        </p:tav>
                                        <p:tav tm="100000">
                                          <p:val>
                                            <p:strVal val="#ppt_y"/>
                                          </p:val>
                                        </p:tav>
                                      </p:tavLst>
                                    </p:anim>
                                    <p:anim calcmode="lin" valueType="num">
                                      <p:cBhvr>
                                        <p:cTn id="6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35"/>
                                        </p:tgtEl>
                                      </p:cBhvr>
                                    </p:animEffect>
                                  </p:childTnLst>
                                </p:cTn>
                              </p:par>
                            </p:childTnLst>
                          </p:cTn>
                        </p:par>
                        <p:par>
                          <p:cTn id="63" fill="hold">
                            <p:stCondLst>
                              <p:cond delay="4250"/>
                            </p:stCondLst>
                            <p:childTnLst>
                              <p:par>
                                <p:cTn id="64" presetID="2" presetClass="entr" presetSubtype="8"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0-#ppt_w/2"/>
                                          </p:val>
                                        </p:tav>
                                        <p:tav tm="100000">
                                          <p:val>
                                            <p:strVal val="#ppt_x"/>
                                          </p:val>
                                        </p:tav>
                                      </p:tavLst>
                                    </p:anim>
                                    <p:anim calcmode="lin" valueType="num">
                                      <p:cBhvr additive="base">
                                        <p:cTn id="67" dur="500" fill="hold"/>
                                        <p:tgtEl>
                                          <p:spTgt spid="38"/>
                                        </p:tgtEl>
                                        <p:attrNameLst>
                                          <p:attrName>ppt_y</p:attrName>
                                        </p:attrNameLst>
                                      </p:cBhvr>
                                      <p:tavLst>
                                        <p:tav tm="0">
                                          <p:val>
                                            <p:strVal val="#ppt_y"/>
                                          </p:val>
                                        </p:tav>
                                        <p:tav tm="100000">
                                          <p:val>
                                            <p:strVal val="#ppt_y"/>
                                          </p:val>
                                        </p:tav>
                                      </p:tavLst>
                                    </p:anim>
                                  </p:childTnLst>
                                </p:cTn>
                              </p:par>
                            </p:childTnLst>
                          </p:cTn>
                        </p:par>
                        <p:par>
                          <p:cTn id="68" fill="hold">
                            <p:stCondLst>
                              <p:cond delay="475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39"/>
                                        </p:tgtEl>
                                        <p:attrNameLst>
                                          <p:attrName>ppt_y</p:attrName>
                                        </p:attrNameLst>
                                      </p:cBhvr>
                                      <p:tavLst>
                                        <p:tav tm="0">
                                          <p:val>
                                            <p:strVal val="#ppt_y"/>
                                          </p:val>
                                        </p:tav>
                                        <p:tav tm="100000">
                                          <p:val>
                                            <p:strVal val="#ppt_y"/>
                                          </p:val>
                                        </p:tav>
                                      </p:tavLst>
                                    </p:anim>
                                    <p:anim calcmode="lin" valueType="num">
                                      <p:cBhvr>
                                        <p:cTn id="7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39"/>
                                        </p:tgtEl>
                                      </p:cBhvr>
                                    </p:animEffect>
                                  </p:childTnLst>
                                </p:cTn>
                              </p:par>
                            </p:childTnLst>
                          </p:cTn>
                        </p:par>
                        <p:par>
                          <p:cTn id="76" fill="hold">
                            <p:stCondLst>
                              <p:cond delay="5350"/>
                            </p:stCondLst>
                            <p:childTnLst>
                              <p:par>
                                <p:cTn id="77" presetID="2" presetClass="entr" presetSubtype="2"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1+#ppt_w/2"/>
                                          </p:val>
                                        </p:tav>
                                        <p:tav tm="100000">
                                          <p:val>
                                            <p:strVal val="#ppt_x"/>
                                          </p:val>
                                        </p:tav>
                                      </p:tavLst>
                                    </p:anim>
                                    <p:anim calcmode="lin" valueType="num">
                                      <p:cBhvr additive="base">
                                        <p:cTn id="80" dur="500" fill="hold"/>
                                        <p:tgtEl>
                                          <p:spTgt spid="42"/>
                                        </p:tgtEl>
                                        <p:attrNameLst>
                                          <p:attrName>ppt_y</p:attrName>
                                        </p:attrNameLst>
                                      </p:cBhvr>
                                      <p:tavLst>
                                        <p:tav tm="0">
                                          <p:val>
                                            <p:strVal val="#ppt_y"/>
                                          </p:val>
                                        </p:tav>
                                        <p:tav tm="100000">
                                          <p:val>
                                            <p:strVal val="#ppt_y"/>
                                          </p:val>
                                        </p:tav>
                                      </p:tavLst>
                                    </p:anim>
                                  </p:childTnLst>
                                </p:cTn>
                              </p:par>
                            </p:childTnLst>
                          </p:cTn>
                        </p:par>
                        <p:par>
                          <p:cTn id="81" fill="hold">
                            <p:stCondLst>
                              <p:cond delay="5850"/>
                            </p:stCondLst>
                            <p:childTnLst>
                              <p:par>
                                <p:cTn id="82" presetID="41" presetClass="entr" presetSubtype="0" fill="hold" grpId="0" nodeType="afterEffect">
                                  <p:stCondLst>
                                    <p:cond delay="0"/>
                                  </p:stCondLst>
                                  <p:iterate type="lt">
                                    <p:tmPct val="10000"/>
                                  </p:iterate>
                                  <p:childTnLst>
                                    <p:set>
                                      <p:cBhvr>
                                        <p:cTn id="83" dur="1" fill="hold">
                                          <p:stCondLst>
                                            <p:cond delay="0"/>
                                          </p:stCondLst>
                                        </p:cTn>
                                        <p:tgtEl>
                                          <p:spTgt spid="43"/>
                                        </p:tgtEl>
                                        <p:attrNameLst>
                                          <p:attrName>style.visibility</p:attrName>
                                        </p:attrNameLst>
                                      </p:cBhvr>
                                      <p:to>
                                        <p:strVal val="visible"/>
                                      </p:to>
                                    </p:set>
                                    <p:anim calcmode="lin" valueType="num">
                                      <p:cBhvr>
                                        <p:cTn id="8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43"/>
                                        </p:tgtEl>
                                        <p:attrNameLst>
                                          <p:attrName>ppt_y</p:attrName>
                                        </p:attrNameLst>
                                      </p:cBhvr>
                                      <p:tavLst>
                                        <p:tav tm="0">
                                          <p:val>
                                            <p:strVal val="#ppt_y"/>
                                          </p:val>
                                        </p:tav>
                                        <p:tav tm="100000">
                                          <p:val>
                                            <p:strVal val="#ppt_y"/>
                                          </p:val>
                                        </p:tav>
                                      </p:tavLst>
                                    </p:anim>
                                    <p:anim calcmode="lin" valueType="num">
                                      <p:cBhvr>
                                        <p:cTn id="8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28" grpId="0"/>
      <p:bldP spid="35" grpId="0"/>
      <p:bldP spid="39"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032" y="149809"/>
            <a:ext cx="11805470" cy="5905487"/>
            <a:chOff x="-65032" y="149809"/>
            <a:chExt cx="11805470" cy="5905487"/>
          </a:xfrm>
        </p:grpSpPr>
        <p:pic>
          <p:nvPicPr>
            <p:cNvPr id="135" name="图片 134"/>
            <p:cNvPicPr>
              <a:picLocks noChangeAspect="1"/>
            </p:cNvPicPr>
            <p:nvPr/>
          </p:nvPicPr>
          <p:blipFill rotWithShape="1">
            <a:blip r:embed="rId1"/>
            <a:srcRect r="93419"/>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7749" y="908769"/>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740104" y="2137691"/>
            <a:ext cx="2629140" cy="769441"/>
          </a:xfrm>
          <a:prstGeom prst="rect">
            <a:avLst/>
          </a:prstGeom>
          <a:noFill/>
        </p:spPr>
        <p:txBody>
          <a:bodyPr wrap="square" rtlCol="0">
            <a:spAutoFit/>
          </a:bodyPr>
          <a:lstStyle/>
          <a:p>
            <a:pPr algn="ctr"/>
            <a:r>
              <a:rPr lang="en-US" altLang="zh-CN" sz="4400" dirty="0" smtClean="0">
                <a:solidFill>
                  <a:schemeClr val="tx1">
                    <a:lumMod val="75000"/>
                    <a:lumOff val="25000"/>
                  </a:schemeClr>
                </a:solidFill>
                <a:latin typeface="华文琥珀" panose="02010800040101010101" pitchFamily="2" charset="-122"/>
                <a:ea typeface="华文琥珀" panose="02010800040101010101" pitchFamily="2" charset="-122"/>
              </a:rPr>
              <a:t>01  </a:t>
            </a:r>
            <a:r>
              <a:rPr lang="zh-CN" altLang="en-US" sz="4400" dirty="0" smtClean="0">
                <a:solidFill>
                  <a:schemeClr val="tx1">
                    <a:lumMod val="75000"/>
                    <a:lumOff val="25000"/>
                  </a:schemeClr>
                </a:solidFill>
                <a:latin typeface="华文琥珀" panose="02010800040101010101" pitchFamily="2" charset="-122"/>
                <a:ea typeface="华文琥珀" panose="02010800040101010101" pitchFamily="2" charset="-122"/>
              </a:rPr>
              <a:t>语文</a:t>
            </a:r>
            <a:endParaRPr lang="zh-CN" altLang="en-US" sz="4400" dirty="0">
              <a:solidFill>
                <a:schemeClr val="tx1">
                  <a:lumMod val="75000"/>
                  <a:lumOff val="25000"/>
                </a:schemeClr>
              </a:solidFill>
              <a:latin typeface="华文琥珀" panose="02010800040101010101" pitchFamily="2" charset="-122"/>
              <a:ea typeface="华文琥珀" panose="02010800040101010101" pitchFamily="2" charset="-122"/>
            </a:endParaRPr>
          </a:p>
        </p:txBody>
      </p:sp>
      <p:pic>
        <p:nvPicPr>
          <p:cNvPr id="19" name="图片 18"/>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pic>
        <p:nvPicPr>
          <p:cNvPr id="22" name="图片 21"/>
          <p:cNvPicPr>
            <a:picLocks noChangeAspect="1"/>
          </p:cNvPicPr>
          <p:nvPr/>
        </p:nvPicPr>
        <p:blipFill rotWithShape="1">
          <a:blip r:embed="rId12"/>
          <a:srcRect r="59575"/>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2"/>
          <a:srcRect l="79894" t="-7176" r="-2213" b="34190"/>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Sing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13" name="矩形 12"/>
          <p:cNvSpPr/>
          <p:nvPr/>
        </p:nvSpPr>
        <p:spPr>
          <a:xfrm>
            <a:off x="1235030" y="3179146"/>
            <a:ext cx="9539466" cy="2308324"/>
          </a:xfrm>
          <a:prstGeom prst="rect">
            <a:avLst/>
          </a:prstGeom>
        </p:spPr>
        <p:txBody>
          <a:bodyPr wrap="square">
            <a:spAutoFit/>
          </a:bodyPr>
          <a:lstStyle/>
          <a:p>
            <a:pPr>
              <a:lnSpc>
                <a:spcPct val="150000"/>
              </a:lnSpc>
            </a:pPr>
            <a:r>
              <a:rPr lang="zh-CN" altLang="zh-CN" sz="2400" dirty="0" smtClean="0"/>
              <a:t>亲爱的</a:t>
            </a:r>
            <a:r>
              <a:rPr lang="zh-CN" altLang="zh-CN" sz="2400" dirty="0"/>
              <a:t>同学们：</a:t>
            </a:r>
            <a:endParaRPr lang="zh-CN" altLang="zh-CN" sz="2400" dirty="0"/>
          </a:p>
          <a:p>
            <a:pPr>
              <a:lnSpc>
                <a:spcPct val="150000"/>
              </a:lnSpc>
            </a:pPr>
            <a:r>
              <a:rPr lang="en-US" altLang="zh-CN" sz="2400" dirty="0"/>
              <a:t>     </a:t>
            </a:r>
            <a:r>
              <a:rPr lang="en-US" altLang="zh-CN" sz="2400" dirty="0" smtClean="0"/>
              <a:t>  </a:t>
            </a:r>
            <a:r>
              <a:rPr lang="zh-CN" altLang="zh-CN" sz="2400" dirty="0" smtClean="0"/>
              <a:t>结束</a:t>
            </a:r>
            <a:r>
              <a:rPr lang="zh-CN" altLang="zh-CN" sz="2400" dirty="0"/>
              <a:t>了一学期充实而忙碌的学习，我们又迎来了寒假的快乐生活。寒假里，老师为你们设计了丰富多彩的活动，让你在享受假期的同时，带来不一样的体验和收获！你们还等什么，做好准备，开始行动吧！</a:t>
            </a:r>
            <a:endParaRPr lang="zh-CN" altLang="zh-CN" sz="2400" dirty="0"/>
          </a:p>
        </p:txBody>
      </p:sp>
      <p:grpSp>
        <p:nvGrpSpPr>
          <p:cNvPr id="17" name="组合 16"/>
          <p:cNvGrpSpPr/>
          <p:nvPr/>
        </p:nvGrpSpPr>
        <p:grpSpPr>
          <a:xfrm>
            <a:off x="349956" y="1072441"/>
            <a:ext cx="11244476" cy="2323370"/>
            <a:chOff x="-328576" y="1937717"/>
            <a:chExt cx="11594432" cy="2581819"/>
          </a:xfrm>
        </p:grpSpPr>
        <p:pic>
          <p:nvPicPr>
            <p:cNvPr id="2" name="图片 1"/>
            <p:cNvPicPr>
              <a:picLocks noChangeAspect="1"/>
            </p:cNvPicPr>
            <p:nvPr/>
          </p:nvPicPr>
          <p:blipFill>
            <a:blip r:embed="rId3"/>
            <a:stretch>
              <a:fillRect/>
            </a:stretch>
          </p:blipFill>
          <p:spPr>
            <a:xfrm>
              <a:off x="7435167" y="1937717"/>
              <a:ext cx="3830689" cy="1600494"/>
            </a:xfrm>
            <a:prstGeom prst="rect">
              <a:avLst/>
            </a:prstGeom>
          </p:spPr>
        </p:pic>
        <p:pic>
          <p:nvPicPr>
            <p:cNvPr id="10" name="图片 9"/>
            <p:cNvPicPr>
              <a:picLocks noChangeAspect="1"/>
            </p:cNvPicPr>
            <p:nvPr/>
          </p:nvPicPr>
          <p:blipFill rotWithShape="1">
            <a:blip r:embed="rId3"/>
            <a:srcRect r="79219"/>
            <a:stretch>
              <a:fillRect/>
            </a:stretch>
          </p:blipFill>
          <p:spPr>
            <a:xfrm>
              <a:off x="-328576" y="2085028"/>
              <a:ext cx="796069" cy="1600494"/>
            </a:xfrm>
            <a:prstGeom prst="rect">
              <a:avLst/>
            </a:prstGeom>
          </p:spPr>
        </p:pic>
        <p:pic>
          <p:nvPicPr>
            <p:cNvPr id="11" name="图片 10"/>
            <p:cNvPicPr>
              <a:picLocks noChangeAspect="1"/>
            </p:cNvPicPr>
            <p:nvPr/>
          </p:nvPicPr>
          <p:blipFill rotWithShape="1">
            <a:blip r:embed="rId3"/>
            <a:srcRect r="79219"/>
            <a:stretch>
              <a:fillRect/>
            </a:stretch>
          </p:blipFill>
          <p:spPr>
            <a:xfrm>
              <a:off x="1939919" y="2065978"/>
              <a:ext cx="796069" cy="1600494"/>
            </a:xfrm>
            <a:prstGeom prst="rect">
              <a:avLst/>
            </a:prstGeom>
          </p:spPr>
        </p:pic>
        <p:pic>
          <p:nvPicPr>
            <p:cNvPr id="12" name="图片 11"/>
            <p:cNvPicPr>
              <a:picLocks noChangeAspect="1"/>
            </p:cNvPicPr>
            <p:nvPr/>
          </p:nvPicPr>
          <p:blipFill rotWithShape="1">
            <a:blip r:embed="rId3"/>
            <a:srcRect r="79219"/>
            <a:stretch>
              <a:fillRect/>
            </a:stretch>
          </p:blipFill>
          <p:spPr>
            <a:xfrm flipH="1">
              <a:off x="4414891" y="2027878"/>
              <a:ext cx="796069" cy="1600494"/>
            </a:xfrm>
            <a:prstGeom prst="rect">
              <a:avLst/>
            </a:prstGeom>
          </p:spPr>
        </p:pic>
        <p:grpSp>
          <p:nvGrpSpPr>
            <p:cNvPr id="4" name="组合 3"/>
            <p:cNvGrpSpPr/>
            <p:nvPr/>
          </p:nvGrpSpPr>
          <p:grpSpPr>
            <a:xfrm>
              <a:off x="5004483" y="1937717"/>
              <a:ext cx="2562148" cy="2581819"/>
              <a:chOff x="5004483" y="1937717"/>
              <a:chExt cx="2562148" cy="2581819"/>
            </a:xfrm>
          </p:grpSpPr>
          <p:pic>
            <p:nvPicPr>
              <p:cNvPr id="9" name="图片 8"/>
              <p:cNvPicPr>
                <a:picLocks noChangeAspect="1"/>
              </p:cNvPicPr>
              <p:nvPr/>
            </p:nvPicPr>
            <p:blipFill>
              <a:blip r:embed="rId4"/>
              <a:stretch>
                <a:fillRect/>
              </a:stretch>
            </p:blipFill>
            <p:spPr>
              <a:xfrm>
                <a:off x="5004483" y="1937717"/>
                <a:ext cx="2562148" cy="2581819"/>
              </a:xfrm>
              <a:prstGeom prst="rect">
                <a:avLst/>
              </a:prstGeom>
            </p:spPr>
          </p:pic>
          <p:pic>
            <p:nvPicPr>
              <p:cNvPr id="3" name="图片 2"/>
              <p:cNvPicPr>
                <a:picLocks noChangeAspect="1"/>
              </p:cNvPicPr>
              <p:nvPr/>
            </p:nvPicPr>
            <p:blipFill rotWithShape="1">
              <a:blip r:embed="rId5"/>
              <a:srcRect l="-2086" t="2639" r="2086" b="5398"/>
              <a:stretch>
                <a:fillRect/>
              </a:stretch>
            </p:blipFill>
            <p:spPr>
              <a:xfrm>
                <a:off x="5381334" y="2379514"/>
                <a:ext cx="1617352" cy="1703536"/>
              </a:xfrm>
              <a:prstGeom prst="rect">
                <a:avLst/>
              </a:prstGeom>
            </p:spPr>
          </p:pic>
        </p:grpSp>
        <p:grpSp>
          <p:nvGrpSpPr>
            <p:cNvPr id="6" name="组合 5"/>
            <p:cNvGrpSpPr/>
            <p:nvPr/>
          </p:nvGrpSpPr>
          <p:grpSpPr>
            <a:xfrm>
              <a:off x="2627165" y="2065978"/>
              <a:ext cx="2080794" cy="2096770"/>
              <a:chOff x="2627165" y="2065978"/>
              <a:chExt cx="2080794" cy="2096770"/>
            </a:xfrm>
          </p:grpSpPr>
          <p:pic>
            <p:nvPicPr>
              <p:cNvPr id="8" name="图片 7"/>
              <p:cNvPicPr>
                <a:picLocks noChangeAspect="1"/>
              </p:cNvPicPr>
              <p:nvPr/>
            </p:nvPicPr>
            <p:blipFill>
              <a:blip r:embed="rId4"/>
              <a:stretch>
                <a:fillRect/>
              </a:stretch>
            </p:blipFill>
            <p:spPr>
              <a:xfrm>
                <a:off x="2627165" y="2065978"/>
                <a:ext cx="2080794" cy="2096770"/>
              </a:xfrm>
              <a:prstGeom prst="rect">
                <a:avLst/>
              </a:prstGeom>
            </p:spPr>
          </p:pic>
          <p:pic>
            <p:nvPicPr>
              <p:cNvPr id="5" name="图片 4"/>
              <p:cNvPicPr>
                <a:picLocks noChangeAspect="1"/>
              </p:cNvPicPr>
              <p:nvPr/>
            </p:nvPicPr>
            <p:blipFill>
              <a:blip r:embed="rId6"/>
              <a:stretch>
                <a:fillRect/>
              </a:stretch>
            </p:blipFill>
            <p:spPr>
              <a:xfrm>
                <a:off x="3032512" y="2423157"/>
                <a:ext cx="1246984" cy="1382008"/>
              </a:xfrm>
              <a:prstGeom prst="rect">
                <a:avLst/>
              </a:prstGeom>
            </p:spPr>
          </p:pic>
        </p:grpSp>
        <p:grpSp>
          <p:nvGrpSpPr>
            <p:cNvPr id="16" name="组合 15"/>
            <p:cNvGrpSpPr/>
            <p:nvPr/>
          </p:nvGrpSpPr>
          <p:grpSpPr>
            <a:xfrm>
              <a:off x="467493" y="2065978"/>
              <a:ext cx="1863148" cy="1877452"/>
              <a:chOff x="467493" y="2065978"/>
              <a:chExt cx="1863148" cy="1877452"/>
            </a:xfrm>
          </p:grpSpPr>
          <p:pic>
            <p:nvPicPr>
              <p:cNvPr id="7" name="图片 6"/>
              <p:cNvPicPr>
                <a:picLocks noChangeAspect="1"/>
              </p:cNvPicPr>
              <p:nvPr/>
            </p:nvPicPr>
            <p:blipFill>
              <a:blip r:embed="rId4"/>
              <a:stretch>
                <a:fillRect/>
              </a:stretch>
            </p:blipFill>
            <p:spPr>
              <a:xfrm>
                <a:off x="467493" y="2065978"/>
                <a:ext cx="1863148" cy="1877452"/>
              </a:xfrm>
              <a:prstGeom prst="rect">
                <a:avLst/>
              </a:prstGeom>
            </p:spPr>
          </p:pic>
          <p:pic>
            <p:nvPicPr>
              <p:cNvPr id="14" name="图片 13"/>
              <p:cNvPicPr>
                <a:picLocks noChangeAspect="1"/>
              </p:cNvPicPr>
              <p:nvPr/>
            </p:nvPicPr>
            <p:blipFill>
              <a:blip r:embed="rId7"/>
              <a:stretch>
                <a:fillRect/>
              </a:stretch>
            </p:blipFill>
            <p:spPr>
              <a:xfrm>
                <a:off x="945983" y="2379514"/>
                <a:ext cx="993936" cy="1254093"/>
              </a:xfrm>
              <a:prstGeom prst="rect">
                <a:avLst/>
              </a:prstGeom>
            </p:spPr>
          </p:pic>
        </p:grpSp>
      </p:grpSp>
      <p:sp>
        <p:nvSpPr>
          <p:cNvPr id="18" name="矩形 17"/>
          <p:cNvSpPr/>
          <p:nvPr/>
        </p:nvSpPr>
        <p:spPr>
          <a:xfrm>
            <a:off x="3616146" y="330768"/>
            <a:ext cx="3775393" cy="707886"/>
          </a:xfrm>
          <a:prstGeom prst="rect">
            <a:avLst/>
          </a:prstGeom>
        </p:spPr>
        <p:txBody>
          <a:bodyPr wrap="none">
            <a:spAutoFit/>
          </a:bodyPr>
          <a:lstStyle/>
          <a:p>
            <a:pPr algn="ctr"/>
            <a:r>
              <a:rPr lang="zh-CN" altLang="zh-CN" sz="4000" dirty="0"/>
              <a:t>寒假生活总动员</a:t>
            </a:r>
            <a:endParaRPr lang="zh-CN" altLang="zh-CN" sz="4000"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750"/>
                                        <p:tgtEl>
                                          <p:spTgt spid="17"/>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739"/>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494647" y="444425"/>
            <a:ext cx="5381294" cy="523220"/>
          </a:xfrm>
          <a:prstGeom prst="rect">
            <a:avLst/>
          </a:prstGeom>
          <a:noFill/>
        </p:spPr>
        <p:txBody>
          <a:bodyPr wrap="square" rtlCol="0">
            <a:spAutoFit/>
          </a:bodyPr>
          <a:lstStyle/>
          <a:p>
            <a:r>
              <a:rPr lang="zh-CN" altLang="zh-CN" sz="2800" b="1" dirty="0">
                <a:latin typeface="华文琥珀" panose="02010800040101010101" pitchFamily="2" charset="-122"/>
                <a:ea typeface="华文琥珀" panose="02010800040101010101" pitchFamily="2" charset="-122"/>
              </a:rPr>
              <a:t>行动一：书香伴我行</a:t>
            </a:r>
            <a:endParaRPr lang="zh-CN" altLang="zh-CN" sz="2800" b="1" dirty="0">
              <a:latin typeface="华文琥珀" panose="02010800040101010101" pitchFamily="2" charset="-122"/>
              <a:ea typeface="华文琥珀" panose="02010800040101010101" pitchFamily="2" charset="-122"/>
            </a:endParaRPr>
          </a:p>
        </p:txBody>
      </p:sp>
      <p:sp>
        <p:nvSpPr>
          <p:cNvPr id="10" name="矩形 9"/>
          <p:cNvSpPr/>
          <p:nvPr/>
        </p:nvSpPr>
        <p:spPr>
          <a:xfrm>
            <a:off x="755518" y="1364917"/>
            <a:ext cx="4636476" cy="4247317"/>
          </a:xfrm>
          <a:prstGeom prst="rect">
            <a:avLst/>
          </a:prstGeom>
        </p:spPr>
        <p:txBody>
          <a:bodyPr wrap="square">
            <a:spAutoFit/>
          </a:bodyPr>
          <a:lstStyle/>
          <a:p>
            <a:pPr>
              <a:lnSpc>
                <a:spcPct val="150000"/>
              </a:lnSpc>
            </a:pPr>
            <a:r>
              <a:rPr lang="en-US" altLang="zh-CN" sz="1600" dirty="0" smtClean="0"/>
              <a:t>      </a:t>
            </a:r>
            <a:r>
              <a:rPr lang="zh-CN" altLang="zh-CN" dirty="0" smtClean="0">
                <a:latin typeface="宋体" panose="02010600030101010101" pitchFamily="2" charset="-122"/>
                <a:ea typeface="宋体" panose="02010600030101010101" pitchFamily="2" charset="-122"/>
              </a:rPr>
              <a:t>《论语》</a:t>
            </a:r>
            <a:r>
              <a:rPr lang="zh-CN" altLang="zh-CN" dirty="0">
                <a:latin typeface="宋体" panose="02010600030101010101" pitchFamily="2" charset="-122"/>
                <a:ea typeface="宋体" panose="02010600030101010101" pitchFamily="2" charset="-122"/>
              </a:rPr>
              <a:t>是一部极为重要的传统文化经典，是中国古典思想家、教育家孔子以及弟子言行的语录。读《论语》不仅可以让我们感受到古代文字的精妙，更可以帮助我们成熟心智，明辨是非，懂得善恶美丑，学会做人处事的道理。这学期我们一起以孔子以及弟子为主题初读了这本书，</a:t>
            </a:r>
            <a:r>
              <a:rPr lang="zh-CN" altLang="zh-CN" b="1" dirty="0">
                <a:latin typeface="宋体" panose="02010600030101010101" pitchFamily="2" charset="-122"/>
                <a:ea typeface="宋体" panose="02010600030101010101" pitchFamily="2" charset="-122"/>
              </a:rPr>
              <a:t>假期里，我们还要继续精读《论语》，并摘录其中你喜欢的经典语录，做成摘抄小报。开学初我们利用课前五分钟请你做小小讲述者分享阅读感受。</a:t>
            </a:r>
            <a:endParaRPr lang="zh-CN" altLang="zh-CN" dirty="0">
              <a:latin typeface="宋体" panose="02010600030101010101" pitchFamily="2" charset="-122"/>
              <a:ea typeface="宋体" panose="02010600030101010101" pitchFamily="2" charset="-122"/>
            </a:endParaRPr>
          </a:p>
        </p:txBody>
      </p:sp>
      <p:sp>
        <p:nvSpPr>
          <p:cNvPr id="30" name="矩形 29"/>
          <p:cNvSpPr/>
          <p:nvPr/>
        </p:nvSpPr>
        <p:spPr>
          <a:xfrm>
            <a:off x="7550523" y="1315101"/>
            <a:ext cx="3862952" cy="4662815"/>
          </a:xfrm>
          <a:prstGeom prst="rect">
            <a:avLst/>
          </a:prstGeom>
        </p:spPr>
        <p:txBody>
          <a:bodyPr wrap="square">
            <a:spAutoFit/>
          </a:bodyPr>
          <a:lstStyle/>
          <a:p>
            <a:pPr>
              <a:lnSpc>
                <a:spcPct val="150000"/>
              </a:lnSpc>
            </a:pPr>
            <a:r>
              <a:rPr lang="en-US" altLang="zh-CN" dirty="0" smtClean="0"/>
              <a:t>      </a:t>
            </a:r>
            <a:r>
              <a:rPr lang="zh-CN" altLang="zh-CN" dirty="0" smtClean="0"/>
              <a:t>孩子们</a:t>
            </a:r>
            <a:r>
              <a:rPr lang="zh-CN" altLang="zh-CN" dirty="0"/>
              <a:t>你们都看过《西游记》的动画片吧，里面鲜活的人物形象，曲折离奇极具想象力的情节一定特别吸引你！《西游记》是我国古典四大名著之一，阅读原汁原味的文字一定会让你有独特的阅读体验。对里面的人物也一定会有自己更加独到的见解。请你以书中的人物或者情节为主题来设计自己独一无二的思维导图吧！快捧起书来，让我们一起阅读一起快乐成长吧！</a:t>
            </a:r>
            <a:endParaRPr lang="zh-CN" altLang="zh-CN" dirty="0"/>
          </a:p>
        </p:txBody>
      </p:sp>
      <p:grpSp>
        <p:nvGrpSpPr>
          <p:cNvPr id="2" name="组合 1"/>
          <p:cNvGrpSpPr/>
          <p:nvPr/>
        </p:nvGrpSpPr>
        <p:grpSpPr>
          <a:xfrm>
            <a:off x="5470754" y="2616417"/>
            <a:ext cx="2001009" cy="1978441"/>
            <a:chOff x="5470754" y="2616417"/>
            <a:chExt cx="2001009" cy="1978441"/>
          </a:xfrm>
        </p:grpSpPr>
        <p:pic>
          <p:nvPicPr>
            <p:cNvPr id="9" name="图片 8"/>
            <p:cNvPicPr>
              <a:picLocks noChangeAspect="1"/>
            </p:cNvPicPr>
            <p:nvPr/>
          </p:nvPicPr>
          <p:blipFill>
            <a:blip r:embed="rId3"/>
            <a:stretch>
              <a:fillRect/>
            </a:stretch>
          </p:blipFill>
          <p:spPr>
            <a:xfrm>
              <a:off x="5470754" y="2616417"/>
              <a:ext cx="2001009" cy="1978441"/>
            </a:xfrm>
            <a:prstGeom prst="rect">
              <a:avLst/>
            </a:prstGeom>
          </p:spPr>
        </p:pic>
        <p:sp>
          <p:nvSpPr>
            <p:cNvPr id="11" name="矩形 10"/>
            <p:cNvSpPr/>
            <p:nvPr/>
          </p:nvSpPr>
          <p:spPr>
            <a:xfrm>
              <a:off x="5628274" y="3293663"/>
              <a:ext cx="1731564" cy="461665"/>
            </a:xfrm>
            <a:prstGeom prst="rect">
              <a:avLst/>
            </a:prstGeom>
          </p:spPr>
          <p:txBody>
            <a:bodyPr wrap="none">
              <a:spAutoFit/>
            </a:bodyPr>
            <a:lstStyle/>
            <a:p>
              <a:r>
                <a:rPr lang="zh-CN" altLang="zh-CN" sz="2400" b="1" dirty="0"/>
                <a:t>书香伴我行</a:t>
              </a:r>
              <a:endParaRPr lang="zh-CN" altLang="zh-CN" sz="2400" b="1" dirty="0"/>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par>
                          <p:cTn id="20" fill="hold">
                            <p:stCondLst>
                              <p:cond delay="576"/>
                            </p:stCondLst>
                            <p:childTnLst>
                              <p:par>
                                <p:cTn id="21" presetID="2" presetClass="entr" presetSubtype="8" fill="hold" grpId="0" nodeType="afterEffect">
                                  <p:stCondLst>
                                    <p:cond delay="0"/>
                                  </p:stCondLst>
                                  <p:iterate type="wd">
                                    <p:tmPct val="5294"/>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iterate type="wd">
                                    <p:tmPct val="5294"/>
                                  </p:iterate>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25" name="文本框 24"/>
          <p:cNvSpPr txBox="1"/>
          <p:nvPr/>
        </p:nvSpPr>
        <p:spPr>
          <a:xfrm>
            <a:off x="1399067" y="481685"/>
            <a:ext cx="5381294" cy="521970"/>
          </a:xfrm>
          <a:prstGeom prst="rect">
            <a:avLst/>
          </a:prstGeom>
          <a:noFill/>
        </p:spPr>
        <p:txBody>
          <a:bodyPr wrap="square" rtlCol="0">
            <a:spAutoFit/>
          </a:bodyPr>
          <a:lstStyle/>
          <a:p>
            <a:r>
              <a:rPr lang="zh-CN" altLang="zh-CN" sz="2800" b="1" dirty="0">
                <a:latin typeface="华文琥珀" panose="02010800040101010101" pitchFamily="2" charset="-122"/>
                <a:ea typeface="华文琥珀" panose="02010800040101010101" pitchFamily="2" charset="-122"/>
              </a:rPr>
              <a:t>行动二：我是小小书法家</a:t>
            </a:r>
            <a:endParaRPr lang="zh-CN" altLang="zh-CN" sz="2800" b="1" dirty="0">
              <a:solidFill>
                <a:schemeClr val="tx1">
                  <a:lumMod val="75000"/>
                  <a:lumOff val="25000"/>
                </a:schemeClr>
              </a:solidFill>
              <a:latin typeface="华文琥珀" panose="02010800040101010101" pitchFamily="2" charset="-122"/>
              <a:ea typeface="华文琥珀" panose="02010800040101010101" pitchFamily="2" charset="-122"/>
            </a:endParaRPr>
          </a:p>
        </p:txBody>
      </p:sp>
      <p:sp>
        <p:nvSpPr>
          <p:cNvPr id="10" name="矩形 9"/>
          <p:cNvSpPr/>
          <p:nvPr/>
        </p:nvSpPr>
        <p:spPr>
          <a:xfrm>
            <a:off x="913647" y="1684827"/>
            <a:ext cx="3932015" cy="3831818"/>
          </a:xfrm>
          <a:prstGeom prst="rect">
            <a:avLst/>
          </a:prstGeom>
        </p:spPr>
        <p:txBody>
          <a:bodyPr wrap="square">
            <a:spAutoFit/>
          </a:bodyPr>
          <a:lstStyle/>
          <a:p>
            <a:pPr>
              <a:lnSpc>
                <a:spcPct val="150000"/>
              </a:lnSpc>
            </a:pPr>
            <a:r>
              <a:rPr lang="en-US" altLang="zh-CN" dirty="0" smtClean="0">
                <a:latin typeface="宋体" panose="02010600030101010101" pitchFamily="2" charset="-122"/>
                <a:ea typeface="宋体" panose="02010600030101010101" pitchFamily="2" charset="-122"/>
              </a:rPr>
              <a:t>    </a:t>
            </a:r>
            <a:r>
              <a:rPr lang="zh-CN" altLang="zh-CN" dirty="0" smtClean="0">
                <a:latin typeface="宋体" panose="02010600030101010101" pitchFamily="2" charset="-122"/>
                <a:ea typeface="宋体" panose="02010600030101010101" pitchFamily="2" charset="-122"/>
              </a:rPr>
              <a:t>写</a:t>
            </a:r>
            <a:r>
              <a:rPr lang="zh-CN" altLang="zh-CN" dirty="0">
                <a:latin typeface="宋体" panose="02010600030101010101" pitchFamily="2" charset="-122"/>
                <a:ea typeface="宋体" panose="02010600030101010101" pitchFamily="2" charset="-122"/>
              </a:rPr>
              <a:t>好汉字不仅是对中华文化的传承，练字的过程也是磨练意志，提高修养的好机会。这学期我们开始使用钢笔书写了，这是一个好机会，让我们一起练一手漂亮的钢笔字吧！</a:t>
            </a:r>
            <a:r>
              <a:rPr lang="zh-CN" altLang="zh-CN" b="1" dirty="0">
                <a:latin typeface="宋体" panose="02010600030101010101" pitchFamily="2" charset="-122"/>
                <a:ea typeface="宋体" panose="02010600030101010101" pitchFamily="2" charset="-122"/>
              </a:rPr>
              <a:t>老师推荐你们使用北师大版下册《写字课》（上海交通大学出版社）</a:t>
            </a:r>
            <a:r>
              <a:rPr lang="zh-CN" altLang="zh-CN" dirty="0">
                <a:latin typeface="宋体" panose="02010600030101010101" pitchFamily="2" charset="-122"/>
                <a:ea typeface="宋体" panose="02010600030101010101" pitchFamily="2" charset="-122"/>
              </a:rPr>
              <a:t>开学，我们要进行年级钢笔书法展示——晒出你书法成果来！</a:t>
            </a:r>
            <a:endParaRPr lang="zh-CN" altLang="zh-CN" dirty="0">
              <a:latin typeface="宋体" panose="02010600030101010101" pitchFamily="2" charset="-122"/>
              <a:ea typeface="宋体" panose="02010600030101010101" pitchFamily="2" charset="-122"/>
            </a:endParaRPr>
          </a:p>
        </p:txBody>
      </p:sp>
      <p:sp>
        <p:nvSpPr>
          <p:cNvPr id="30" name="矩形 29"/>
          <p:cNvSpPr/>
          <p:nvPr/>
        </p:nvSpPr>
        <p:spPr>
          <a:xfrm>
            <a:off x="7311246" y="2108498"/>
            <a:ext cx="3822407" cy="3000821"/>
          </a:xfrm>
          <a:prstGeom prst="rect">
            <a:avLst/>
          </a:prstGeom>
        </p:spPr>
        <p:txBody>
          <a:bodyPr wrap="square">
            <a:spAutoFit/>
          </a:bodyPr>
          <a:lstStyle/>
          <a:p>
            <a:pPr>
              <a:lnSpc>
                <a:spcPct val="150000"/>
              </a:lnSpc>
            </a:pPr>
            <a:r>
              <a:rPr lang="en-US" altLang="zh-CN" dirty="0" smtClean="0">
                <a:latin typeface="宋体" panose="02010600030101010101" pitchFamily="2" charset="-122"/>
                <a:ea typeface="宋体" panose="02010600030101010101" pitchFamily="2" charset="-122"/>
              </a:rPr>
              <a:t>    </a:t>
            </a:r>
            <a:r>
              <a:rPr lang="zh-CN" altLang="zh-CN" dirty="0" smtClean="0">
                <a:latin typeface="宋体" panose="02010600030101010101" pitchFamily="2" charset="-122"/>
                <a:ea typeface="宋体" panose="02010600030101010101" pitchFamily="2" charset="-122"/>
              </a:rPr>
              <a:t>寒假</a:t>
            </a:r>
            <a:r>
              <a:rPr lang="zh-CN" altLang="zh-CN" dirty="0">
                <a:latin typeface="宋体" panose="02010600030101010101" pitchFamily="2" charset="-122"/>
                <a:ea typeface="宋体" panose="02010600030101010101" pitchFamily="2" charset="-122"/>
              </a:rPr>
              <a:t>里爸爸妈妈一定给你安排了丰富多彩的活动，</a:t>
            </a:r>
            <a:r>
              <a:rPr lang="zh-CN" altLang="zh-CN" b="1" dirty="0">
                <a:latin typeface="宋体" panose="02010600030101010101" pitchFamily="2" charset="-122"/>
                <a:ea typeface="宋体" panose="02010600030101010101" pitchFamily="2" charset="-122"/>
              </a:rPr>
              <a:t>请你用相机记录下来，并配上文字，可以是引用的小诗，也可以是自己生动的解说词，可以制成一幅海报或者装订成册，</a:t>
            </a:r>
            <a:r>
              <a:rPr lang="zh-CN" altLang="zh-CN" dirty="0">
                <a:latin typeface="宋体" panose="02010600030101010101" pitchFamily="2" charset="-122"/>
                <a:ea typeface="宋体" panose="02010600030101010101" pitchFamily="2" charset="-122"/>
              </a:rPr>
              <a:t>让它珍藏我们假期美好的回忆吧！</a:t>
            </a:r>
            <a:endParaRPr lang="zh-CN" altLang="zh-CN" dirty="0">
              <a:latin typeface="宋体" panose="02010600030101010101" pitchFamily="2" charset="-122"/>
              <a:ea typeface="宋体" panose="02010600030101010101" pitchFamily="2" charset="-122"/>
            </a:endParaRPr>
          </a:p>
        </p:txBody>
      </p:sp>
      <p:grpSp>
        <p:nvGrpSpPr>
          <p:cNvPr id="2" name="组合 1"/>
          <p:cNvGrpSpPr/>
          <p:nvPr/>
        </p:nvGrpSpPr>
        <p:grpSpPr>
          <a:xfrm>
            <a:off x="4995361" y="2611515"/>
            <a:ext cx="2019300" cy="1978441"/>
            <a:chOff x="5086354" y="2554735"/>
            <a:chExt cx="2019300" cy="1978441"/>
          </a:xfrm>
        </p:grpSpPr>
        <p:pic>
          <p:nvPicPr>
            <p:cNvPr id="9" name="图片 8"/>
            <p:cNvPicPr>
              <a:picLocks noChangeAspect="1"/>
            </p:cNvPicPr>
            <p:nvPr/>
          </p:nvPicPr>
          <p:blipFill>
            <a:blip r:embed="rId3"/>
            <a:stretch>
              <a:fillRect/>
            </a:stretch>
          </p:blipFill>
          <p:spPr>
            <a:xfrm>
              <a:off x="5095496" y="2554735"/>
              <a:ext cx="2001009" cy="1978441"/>
            </a:xfrm>
            <a:prstGeom prst="rect">
              <a:avLst/>
            </a:prstGeom>
          </p:spPr>
        </p:pic>
        <p:sp>
          <p:nvSpPr>
            <p:cNvPr id="11" name="矩形 10"/>
            <p:cNvSpPr/>
            <p:nvPr/>
          </p:nvSpPr>
          <p:spPr>
            <a:xfrm>
              <a:off x="5086354" y="3058271"/>
              <a:ext cx="2019300" cy="829945"/>
            </a:xfrm>
            <a:prstGeom prst="rect">
              <a:avLst/>
            </a:prstGeom>
          </p:spPr>
          <p:txBody>
            <a:bodyPr wrap="none">
              <a:spAutoFit/>
            </a:bodyPr>
            <a:lstStyle/>
            <a:p>
              <a:pPr algn="ctr"/>
              <a:r>
                <a:rPr lang="zh-CN" altLang="en-US" sz="2400" b="1" dirty="0" smtClean="0">
                  <a:solidFill>
                    <a:schemeClr val="tx1">
                      <a:lumMod val="75000"/>
                      <a:lumOff val="25000"/>
                    </a:schemeClr>
                  </a:solidFill>
                  <a:latin typeface="宋体" panose="02010600030101010101" pitchFamily="2" charset="-122"/>
                  <a:ea typeface="宋体" panose="02010600030101010101" pitchFamily="2" charset="-122"/>
                </a:rPr>
                <a:t>注意了</a:t>
              </a:r>
              <a:endParaRPr lang="en-US" altLang="zh-CN" sz="2400" b="1" dirty="0" smtClean="0">
                <a:solidFill>
                  <a:schemeClr val="tx1">
                    <a:lumMod val="75000"/>
                    <a:lumOff val="25000"/>
                  </a:schemeClr>
                </a:solidFill>
                <a:latin typeface="宋体" panose="02010600030101010101" pitchFamily="2" charset="-122"/>
                <a:ea typeface="宋体" panose="02010600030101010101" pitchFamily="2" charset="-122"/>
              </a:endParaRPr>
            </a:p>
            <a:p>
              <a:pPr algn="ctr"/>
              <a:r>
                <a:rPr lang="zh-CN" altLang="en-US" sz="2400" b="1" dirty="0" smtClean="0">
                  <a:solidFill>
                    <a:schemeClr val="tx1">
                      <a:lumMod val="75000"/>
                      <a:lumOff val="25000"/>
                    </a:schemeClr>
                  </a:solidFill>
                  <a:latin typeface="宋体" panose="02010600030101010101" pitchFamily="2" charset="-122"/>
                  <a:ea typeface="宋体" panose="02010600030101010101" pitchFamily="2" charset="-122"/>
                </a:rPr>
                <a:t>共有三项作业</a:t>
              </a:r>
              <a:endParaRPr lang="en-US" altLang="zh-CN" sz="2400" b="1" dirty="0">
                <a:solidFill>
                  <a:schemeClr val="tx1">
                    <a:lumMod val="75000"/>
                    <a:lumOff val="25000"/>
                  </a:schemeClr>
                </a:solidFill>
                <a:latin typeface="宋体" panose="02010600030101010101" pitchFamily="2" charset="-122"/>
                <a:ea typeface="宋体" panose="02010600030101010101" pitchFamily="2" charset="-122"/>
              </a:endParaRPr>
            </a:p>
          </p:txBody>
        </p:sp>
      </p:grpSp>
      <p:sp>
        <p:nvSpPr>
          <p:cNvPr id="14" name="文本框 13"/>
          <p:cNvSpPr txBox="1"/>
          <p:nvPr/>
        </p:nvSpPr>
        <p:spPr>
          <a:xfrm>
            <a:off x="7199760" y="520761"/>
            <a:ext cx="4517788" cy="521970"/>
          </a:xfrm>
          <a:prstGeom prst="rect">
            <a:avLst/>
          </a:prstGeom>
          <a:noFill/>
        </p:spPr>
        <p:txBody>
          <a:bodyPr wrap="square" rtlCol="0">
            <a:spAutoFit/>
          </a:bodyPr>
          <a:lstStyle/>
          <a:p>
            <a:r>
              <a:rPr lang="zh-CN" altLang="zh-CN" sz="2800" b="1" dirty="0" smtClean="0">
                <a:latin typeface="华文琥珀" panose="02010800040101010101" pitchFamily="2" charset="-122"/>
                <a:ea typeface="华文琥珀" panose="02010800040101010101" pitchFamily="2" charset="-122"/>
              </a:rPr>
              <a:t>行动</a:t>
            </a:r>
            <a:r>
              <a:rPr lang="zh-CN" altLang="en-US" sz="2800" b="1" dirty="0">
                <a:latin typeface="华文琥珀" panose="02010800040101010101" pitchFamily="2" charset="-122"/>
                <a:ea typeface="华文琥珀" panose="02010800040101010101" pitchFamily="2" charset="-122"/>
              </a:rPr>
              <a:t>三</a:t>
            </a:r>
            <a:r>
              <a:rPr lang="zh-CN" altLang="zh-CN" sz="2800" b="1" dirty="0" smtClean="0">
                <a:latin typeface="华文琥珀" panose="02010800040101010101" pitchFamily="2" charset="-122"/>
                <a:ea typeface="华文琥珀" panose="02010800040101010101" pitchFamily="2" charset="-122"/>
              </a:rPr>
              <a:t>：</a:t>
            </a:r>
            <a:r>
              <a:rPr lang="zh-CN" altLang="zh-CN" sz="2800" b="1" dirty="0">
                <a:latin typeface="华文琥珀" panose="02010800040101010101" pitchFamily="2" charset="-122"/>
                <a:ea typeface="华文琥珀" panose="02010800040101010101" pitchFamily="2" charset="-122"/>
              </a:rPr>
              <a:t>记录我的快乐生活</a:t>
            </a:r>
            <a:endParaRPr lang="en-US" altLang="zh-CN" sz="1400" b="1" dirty="0">
              <a:solidFill>
                <a:schemeClr val="tx1">
                  <a:lumMod val="75000"/>
                  <a:lumOff val="25000"/>
                </a:schemeClr>
              </a:solidFill>
              <a:latin typeface="华文琥珀" panose="02010800040101010101" pitchFamily="2" charset="-122"/>
              <a:ea typeface="华文琥珀"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5"/>
                                        </p:tgtEl>
                                        <p:attrNameLst>
                                          <p:attrName>ppt_y</p:attrName>
                                        </p:attrNameLst>
                                      </p:cBhvr>
                                      <p:tavLst>
                                        <p:tav tm="0">
                                          <p:val>
                                            <p:strVal val="#ppt_y"/>
                                          </p:val>
                                        </p:tav>
                                        <p:tav tm="100000">
                                          <p:val>
                                            <p:strVal val="#ppt_y"/>
                                          </p:val>
                                        </p:tav>
                                      </p:tavLst>
                                    </p:anim>
                                    <p:anim calcmode="lin" valueType="num">
                                      <p:cBhvr>
                                        <p:cTn id="1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5"/>
                                        </p:tgtEl>
                                      </p:cBhvr>
                                    </p:animEffect>
                                  </p:childTnLst>
                                </p:cTn>
                              </p:par>
                            </p:childTnLst>
                          </p:cTn>
                        </p:par>
                        <p:par>
                          <p:cTn id="20" fill="hold">
                            <p:stCondLst>
                              <p:cond delay="595"/>
                            </p:stCondLst>
                            <p:childTnLst>
                              <p:par>
                                <p:cTn id="21" presetID="2" presetClass="entr" presetSubtype="8" fill="hold" grpId="0" nodeType="afterEffect">
                                  <p:stCondLst>
                                    <p:cond delay="0"/>
                                  </p:stCondLst>
                                  <p:iterate type="wd">
                                    <p:tmPct val="5294"/>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iterate type="wd">
                                    <p:tmPct val="5294"/>
                                  </p:iterate>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41" presetClass="entr" presetSubtype="0" fill="hold" grpId="0" nodeType="withEffect">
                                  <p:stCondLst>
                                    <p:cond delay="0"/>
                                  </p:stCondLst>
                                  <p:iterate type="lt">
                                    <p:tmPct val="1905"/>
                                  </p:iterate>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4"/>
                                        </p:tgtEl>
                                        <p:attrNameLst>
                                          <p:attrName>ppt_y</p:attrName>
                                        </p:attrNameLst>
                                      </p:cBhvr>
                                      <p:tavLst>
                                        <p:tav tm="0">
                                          <p:val>
                                            <p:strVal val="#ppt_y"/>
                                          </p:val>
                                        </p:tav>
                                        <p:tav tm="100000">
                                          <p:val>
                                            <p:strVal val="#ppt_y"/>
                                          </p:val>
                                        </p:tav>
                                      </p:tavLst>
                                    </p:anim>
                                    <p:anim calcmode="lin" valueType="num">
                                      <p:cBhvr>
                                        <p:cTn id="3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P spid="3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032" y="149809"/>
            <a:ext cx="11805470" cy="5905487"/>
            <a:chOff x="-65032" y="149809"/>
            <a:chExt cx="11805470" cy="5905487"/>
          </a:xfrm>
        </p:grpSpPr>
        <p:pic>
          <p:nvPicPr>
            <p:cNvPr id="135" name="图片 134"/>
            <p:cNvPicPr>
              <a:picLocks noChangeAspect="1"/>
            </p:cNvPicPr>
            <p:nvPr/>
          </p:nvPicPr>
          <p:blipFill rotWithShape="1">
            <a:blip r:embed="rId1"/>
            <a:srcRect r="93419"/>
            <a:stretch>
              <a:fillRect/>
            </a:stretch>
          </p:blipFill>
          <p:spPr>
            <a:xfrm flipH="1">
              <a:off x="-65032" y="149809"/>
              <a:ext cx="715787" cy="5883150"/>
            </a:xfrm>
            <a:prstGeom prst="rect">
              <a:avLst/>
            </a:prstGeom>
          </p:spPr>
        </p:pic>
        <p:pic>
          <p:nvPicPr>
            <p:cNvPr id="136" name="图片 135"/>
            <p:cNvPicPr>
              <a:picLocks noChangeAspect="1"/>
            </p:cNvPicPr>
            <p:nvPr/>
          </p:nvPicPr>
          <p:blipFill>
            <a:blip r:embed="rId2"/>
            <a:stretch>
              <a:fillRect/>
            </a:stretch>
          </p:blipFill>
          <p:spPr>
            <a:xfrm>
              <a:off x="864231" y="208725"/>
              <a:ext cx="10876207" cy="5846571"/>
            </a:xfrm>
            <a:prstGeom prst="rect">
              <a:avLst/>
            </a:prstGeom>
          </p:spPr>
        </p:pic>
        <p:pic>
          <p:nvPicPr>
            <p:cNvPr id="137" name="图片 136"/>
            <p:cNvPicPr>
              <a:picLocks noChangeAspect="1"/>
            </p:cNvPicPr>
            <p:nvPr/>
          </p:nvPicPr>
          <p:blipFill>
            <a:blip r:embed="rId3"/>
            <a:stretch>
              <a:fillRect/>
            </a:stretch>
          </p:blipFill>
          <p:spPr>
            <a:xfrm>
              <a:off x="803773" y="208486"/>
              <a:ext cx="10876207" cy="5785605"/>
            </a:xfrm>
            <a:prstGeom prst="rect">
              <a:avLst/>
            </a:prstGeom>
          </p:spPr>
        </p:pic>
        <p:pic>
          <p:nvPicPr>
            <p:cNvPr id="143" name="图片 142"/>
            <p:cNvPicPr>
              <a:picLocks noChangeAspect="1"/>
            </p:cNvPicPr>
            <p:nvPr/>
          </p:nvPicPr>
          <p:blipFill>
            <a:blip r:embed="rId4"/>
            <a:stretch>
              <a:fillRect/>
            </a:stretch>
          </p:blipFill>
          <p:spPr>
            <a:xfrm>
              <a:off x="341926" y="784490"/>
              <a:ext cx="1054699" cy="4986960"/>
            </a:xfrm>
            <a:prstGeom prst="rect">
              <a:avLst/>
            </a:prstGeom>
          </p:spPr>
        </p:pic>
      </p:grpSp>
      <p:pic>
        <p:nvPicPr>
          <p:cNvPr id="16" name="图片 15"/>
          <p:cNvPicPr>
            <a:picLocks noChangeAspect="1"/>
          </p:cNvPicPr>
          <p:nvPr/>
        </p:nvPicPr>
        <p:blipFill>
          <a:blip r:embed="rId5"/>
          <a:stretch>
            <a:fillRect/>
          </a:stretch>
        </p:blipFill>
        <p:spPr>
          <a:xfrm>
            <a:off x="3938384" y="853524"/>
            <a:ext cx="4233851" cy="4558065"/>
          </a:xfrm>
          <a:prstGeom prst="rect">
            <a:avLst/>
          </a:prstGeom>
        </p:spPr>
      </p:pic>
      <p:pic>
        <p:nvPicPr>
          <p:cNvPr id="17" name="图片 16"/>
          <p:cNvPicPr>
            <a:picLocks noChangeAspect="1"/>
          </p:cNvPicPr>
          <p:nvPr/>
        </p:nvPicPr>
        <p:blipFill>
          <a:blip r:embed="rId6"/>
          <a:stretch>
            <a:fillRect/>
          </a:stretch>
        </p:blipFill>
        <p:spPr>
          <a:xfrm>
            <a:off x="3793895" y="655034"/>
            <a:ext cx="676715" cy="707197"/>
          </a:xfrm>
          <a:prstGeom prst="rect">
            <a:avLst/>
          </a:prstGeom>
        </p:spPr>
      </p:pic>
      <p:pic>
        <p:nvPicPr>
          <p:cNvPr id="18" name="图片 17"/>
          <p:cNvPicPr>
            <a:picLocks noChangeAspect="1"/>
          </p:cNvPicPr>
          <p:nvPr/>
        </p:nvPicPr>
        <p:blipFill>
          <a:blip r:embed="rId7"/>
          <a:stretch>
            <a:fillRect/>
          </a:stretch>
        </p:blipFill>
        <p:spPr>
          <a:xfrm>
            <a:off x="3646329" y="1497556"/>
            <a:ext cx="1286367" cy="1280271"/>
          </a:xfrm>
          <a:prstGeom prst="rect">
            <a:avLst/>
          </a:prstGeom>
        </p:spPr>
      </p:pic>
      <p:sp>
        <p:nvSpPr>
          <p:cNvPr id="114" name="文本框 113"/>
          <p:cNvSpPr txBox="1"/>
          <p:nvPr/>
        </p:nvSpPr>
        <p:spPr>
          <a:xfrm>
            <a:off x="4773930" y="2078990"/>
            <a:ext cx="2561590" cy="768350"/>
          </a:xfrm>
          <a:prstGeom prst="rect">
            <a:avLst/>
          </a:prstGeom>
          <a:noFill/>
        </p:spPr>
        <p:txBody>
          <a:bodyPr wrap="square" rtlCol="0">
            <a:spAutoFit/>
          </a:bodyPr>
          <a:lstStyle/>
          <a:p>
            <a:pPr algn="ctr"/>
            <a:r>
              <a:rPr lang="en-US" altLang="zh-CN" sz="4400" dirty="0" smtClean="0">
                <a:solidFill>
                  <a:schemeClr val="tx1">
                    <a:lumMod val="75000"/>
                    <a:lumOff val="25000"/>
                  </a:schemeClr>
                </a:solidFill>
                <a:latin typeface="Impact" panose="020B0806030902050204" pitchFamily="34" charset="0"/>
                <a:ea typeface="汉仪夏日体W" panose="00020600040101010101" pitchFamily="18" charset="-122"/>
              </a:rPr>
              <a:t>02 </a:t>
            </a:r>
            <a:r>
              <a:rPr lang="zh-CN" altLang="en-US" sz="4400" b="1" dirty="0" smtClean="0">
                <a:solidFill>
                  <a:schemeClr val="tx1">
                    <a:lumMod val="75000"/>
                    <a:lumOff val="25000"/>
                  </a:schemeClr>
                </a:solidFill>
                <a:latin typeface="华文琥珀" panose="02010800040101010101" pitchFamily="2" charset="-122"/>
                <a:ea typeface="华文琥珀" panose="02010800040101010101" pitchFamily="2" charset="-122"/>
              </a:rPr>
              <a:t>数 学</a:t>
            </a:r>
            <a:endParaRPr lang="zh-CN" altLang="en-US" sz="4400" b="1" dirty="0" smtClean="0">
              <a:solidFill>
                <a:schemeClr val="tx1">
                  <a:lumMod val="75000"/>
                  <a:lumOff val="25000"/>
                </a:schemeClr>
              </a:solidFill>
              <a:latin typeface="华文琥珀" panose="02010800040101010101" pitchFamily="2" charset="-122"/>
              <a:ea typeface="华文琥珀" panose="02010800040101010101" pitchFamily="2" charset="-122"/>
            </a:endParaRPr>
          </a:p>
        </p:txBody>
      </p:sp>
      <p:pic>
        <p:nvPicPr>
          <p:cNvPr id="19" name="图片 18"/>
          <p:cNvPicPr>
            <a:picLocks noChangeAspect="1"/>
          </p:cNvPicPr>
          <p:nvPr/>
        </p:nvPicPr>
        <p:blipFill>
          <a:blip r:embed="rId8"/>
          <a:stretch>
            <a:fillRect/>
          </a:stretch>
        </p:blipFill>
        <p:spPr>
          <a:xfrm>
            <a:off x="9448811" y="2078823"/>
            <a:ext cx="2523963" cy="2505673"/>
          </a:xfrm>
          <a:prstGeom prst="rect">
            <a:avLst/>
          </a:prstGeom>
        </p:spPr>
      </p:pic>
      <p:pic>
        <p:nvPicPr>
          <p:cNvPr id="20" name="图片 19"/>
          <p:cNvPicPr>
            <a:picLocks noChangeAspect="1"/>
          </p:cNvPicPr>
          <p:nvPr/>
        </p:nvPicPr>
        <p:blipFill>
          <a:blip r:embed="rId9"/>
          <a:stretch>
            <a:fillRect/>
          </a:stretch>
        </p:blipFill>
        <p:spPr>
          <a:xfrm>
            <a:off x="9449050" y="1871700"/>
            <a:ext cx="871804" cy="865707"/>
          </a:xfrm>
          <a:prstGeom prst="rect">
            <a:avLst/>
          </a:prstGeom>
        </p:spPr>
      </p:pic>
      <p:pic>
        <p:nvPicPr>
          <p:cNvPr id="21" name="图片 20"/>
          <p:cNvPicPr>
            <a:picLocks noChangeAspect="1"/>
          </p:cNvPicPr>
          <p:nvPr/>
        </p:nvPicPr>
        <p:blipFill>
          <a:blip r:embed="rId10"/>
          <a:stretch>
            <a:fillRect/>
          </a:stretch>
        </p:blipFill>
        <p:spPr>
          <a:xfrm>
            <a:off x="234585" y="5381592"/>
            <a:ext cx="2109790" cy="1563027"/>
          </a:xfrm>
          <a:prstGeom prst="rect">
            <a:avLst/>
          </a:prstGeom>
        </p:spPr>
      </p:pic>
      <p:pic>
        <p:nvPicPr>
          <p:cNvPr id="23" name="图片 22"/>
          <p:cNvPicPr>
            <a:picLocks noChangeAspect="1"/>
          </p:cNvPicPr>
          <p:nvPr/>
        </p:nvPicPr>
        <p:blipFill>
          <a:blip r:embed="rId11"/>
          <a:stretch>
            <a:fillRect/>
          </a:stretch>
        </p:blipFill>
        <p:spPr>
          <a:xfrm>
            <a:off x="9839627" y="5358275"/>
            <a:ext cx="2175511" cy="1620061"/>
          </a:xfrm>
          <a:prstGeom prst="rect">
            <a:avLst/>
          </a:prstGeom>
        </p:spPr>
      </p:pic>
      <p:pic>
        <p:nvPicPr>
          <p:cNvPr id="22" name="图片 21"/>
          <p:cNvPicPr>
            <a:picLocks noChangeAspect="1"/>
          </p:cNvPicPr>
          <p:nvPr/>
        </p:nvPicPr>
        <p:blipFill rotWithShape="1">
          <a:blip r:embed="rId12"/>
          <a:srcRect r="59575"/>
          <a:stretch>
            <a:fillRect/>
          </a:stretch>
        </p:blipFill>
        <p:spPr>
          <a:xfrm>
            <a:off x="9840686" y="700328"/>
            <a:ext cx="1581397" cy="567580"/>
          </a:xfrm>
          <a:prstGeom prst="rect">
            <a:avLst/>
          </a:prstGeom>
        </p:spPr>
      </p:pic>
      <p:pic>
        <p:nvPicPr>
          <p:cNvPr id="26" name="图片 25"/>
          <p:cNvPicPr>
            <a:picLocks noChangeAspect="1"/>
          </p:cNvPicPr>
          <p:nvPr/>
        </p:nvPicPr>
        <p:blipFill rotWithShape="1">
          <a:blip r:embed="rId12"/>
          <a:srcRect l="79894" t="-7176" r="-2213" b="34190"/>
          <a:stretch>
            <a:fillRect/>
          </a:stretch>
        </p:blipFill>
        <p:spPr>
          <a:xfrm>
            <a:off x="1688602" y="733680"/>
            <a:ext cx="1125990" cy="53422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Sing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400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grpSp>
        <p:nvGrpSpPr>
          <p:cNvPr id="2" name="组合 1"/>
          <p:cNvGrpSpPr/>
          <p:nvPr/>
        </p:nvGrpSpPr>
        <p:grpSpPr>
          <a:xfrm>
            <a:off x="1666247" y="2170327"/>
            <a:ext cx="3478212" cy="757346"/>
            <a:chOff x="1953104" y="2399893"/>
            <a:chExt cx="2712955" cy="757346"/>
          </a:xfrm>
        </p:grpSpPr>
        <p:pic>
          <p:nvPicPr>
            <p:cNvPr id="9" name="图片 8"/>
            <p:cNvPicPr>
              <a:picLocks noChangeAspect="1"/>
            </p:cNvPicPr>
            <p:nvPr/>
          </p:nvPicPr>
          <p:blipFill>
            <a:blip r:embed="rId3"/>
            <a:stretch>
              <a:fillRect/>
            </a:stretch>
          </p:blipFill>
          <p:spPr>
            <a:xfrm>
              <a:off x="1953104" y="2399893"/>
              <a:ext cx="2712955" cy="591363"/>
            </a:xfrm>
            <a:prstGeom prst="rect">
              <a:avLst/>
            </a:prstGeom>
          </p:spPr>
        </p:pic>
        <p:sp>
          <p:nvSpPr>
            <p:cNvPr id="12" name="文本框 11"/>
            <p:cNvSpPr txBox="1"/>
            <p:nvPr/>
          </p:nvSpPr>
          <p:spPr>
            <a:xfrm>
              <a:off x="2151255" y="2510908"/>
              <a:ext cx="2108200" cy="646331"/>
            </a:xfrm>
            <a:prstGeom prst="rect">
              <a:avLst/>
            </a:prstGeom>
            <a:noFill/>
          </p:spPr>
          <p:txBody>
            <a:bodyPr wrap="square" rtlCol="0">
              <a:spAutoFit/>
            </a:bodyPr>
            <a:lstStyle/>
            <a:p>
              <a:r>
                <a:rPr lang="zh-CN" altLang="zh-CN" dirty="0"/>
                <a:t>亲爱的同学们，你们好！</a:t>
              </a:r>
              <a:endParaRPr lang="zh-CN" altLang="zh-CN" dirty="0"/>
            </a:p>
          </p:txBody>
        </p:sp>
      </p:grpSp>
      <p:sp>
        <p:nvSpPr>
          <p:cNvPr id="22" name="矩形 21"/>
          <p:cNvSpPr/>
          <p:nvPr/>
        </p:nvSpPr>
        <p:spPr>
          <a:xfrm>
            <a:off x="1853565" y="2872740"/>
            <a:ext cx="8474710" cy="2306955"/>
          </a:xfrm>
          <a:prstGeom prst="rect">
            <a:avLst/>
          </a:prstGeom>
        </p:spPr>
        <p:txBody>
          <a:bodyPr wrap="square">
            <a:spAutoFit/>
          </a:bodyPr>
          <a:lstStyle/>
          <a:p>
            <a:pPr>
              <a:lnSpc>
                <a:spcPct val="200000"/>
              </a:lnSpc>
            </a:pPr>
            <a:r>
              <a:rPr lang="en-US" altLang="zh-CN" sz="2400" dirty="0" smtClean="0">
                <a:latin typeface="宋体" panose="02010600030101010101" pitchFamily="2" charset="-122"/>
                <a:ea typeface="宋体" panose="02010600030101010101" pitchFamily="2" charset="-122"/>
              </a:rPr>
              <a:t>     </a:t>
            </a:r>
            <a:r>
              <a:rPr lang="zh-CN" altLang="zh-CN" sz="2400" dirty="0" smtClean="0">
                <a:latin typeface="宋体" panose="02010600030101010101" pitchFamily="2" charset="-122"/>
                <a:ea typeface="宋体" panose="02010600030101010101" pitchFamily="2" charset="-122"/>
              </a:rPr>
              <a:t>美好</a:t>
            </a:r>
            <a:r>
              <a:rPr lang="zh-CN" altLang="zh-CN" sz="2400" dirty="0">
                <a:latin typeface="宋体" panose="02010600030101010101" pitchFamily="2" charset="-122"/>
                <a:ea typeface="宋体" panose="02010600030101010101" pitchFamily="2" charset="-122"/>
              </a:rPr>
              <a:t>的寒假生活即将到来，这段时间是你总结本学期数学学习情况以及提升自己的时候，老师为你们准备了三种加油卡，老师们期待大家在下学期开学时提交优质漂亮</a:t>
            </a:r>
            <a:r>
              <a:rPr lang="zh-CN" altLang="zh-CN" sz="2400" dirty="0">
                <a:latin typeface="宋体" panose="02010600030101010101" pitchFamily="2" charset="-122"/>
                <a:ea typeface="宋体" panose="02010600030101010101" pitchFamily="2" charset="-122"/>
                <a:sym typeface="+mn-ea"/>
              </a:rPr>
              <a:t>的</a:t>
            </a:r>
            <a:r>
              <a:rPr lang="zh-CN" altLang="zh-CN" sz="2400" dirty="0">
                <a:latin typeface="宋体" panose="02010600030101010101" pitchFamily="2" charset="-122"/>
                <a:ea typeface="宋体" panose="02010600030101010101" pitchFamily="2" charset="-122"/>
              </a:rPr>
              <a:t>成果。</a:t>
            </a:r>
            <a:endParaRPr lang="zh-CN" altLang="zh-CN" sz="2400" dirty="0">
              <a:latin typeface="宋体" panose="02010600030101010101" pitchFamily="2" charset="-122"/>
              <a:ea typeface="宋体" panose="02010600030101010101" pitchFamily="2" charset="-122"/>
            </a:endParaRPr>
          </a:p>
        </p:txBody>
      </p:sp>
      <p:sp>
        <p:nvSpPr>
          <p:cNvPr id="20" name="文本框 19"/>
          <p:cNvSpPr txBox="1"/>
          <p:nvPr/>
        </p:nvSpPr>
        <p:spPr>
          <a:xfrm>
            <a:off x="3405353" y="459206"/>
            <a:ext cx="5381294" cy="584775"/>
          </a:xfrm>
          <a:prstGeom prst="rect">
            <a:avLst/>
          </a:prstGeom>
          <a:noFill/>
        </p:spPr>
        <p:txBody>
          <a:bodyPr wrap="square" rtlCol="0">
            <a:spAutoFit/>
          </a:bodyPr>
          <a:lstStyle/>
          <a:p>
            <a:r>
              <a:rPr lang="zh-CN" altLang="zh-CN" sz="3200" dirty="0"/>
              <a:t> 四年级数学寒假加油站</a:t>
            </a:r>
            <a:endParaRPr lang="zh-CN" altLang="zh-CN" sz="3200"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595"/>
                            </p:stCondLst>
                            <p:childTnLst>
                              <p:par>
                                <p:cTn id="24" presetID="41" presetClass="entr" presetSubtype="0" fill="hold" grpId="0" nodeType="afterEffect">
                                  <p:stCondLst>
                                    <p:cond delay="0"/>
                                  </p:stCondLst>
                                  <p:iterate type="lt">
                                    <p:tmPct val="2333"/>
                                  </p:iterate>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2"/>
                                        </p:tgtEl>
                                        <p:attrNameLst>
                                          <p:attrName>ppt_y</p:attrName>
                                        </p:attrNameLst>
                                      </p:cBhvr>
                                      <p:tavLst>
                                        <p:tav tm="0">
                                          <p:val>
                                            <p:strVal val="#ppt_y"/>
                                          </p:val>
                                        </p:tav>
                                        <p:tav tm="100000">
                                          <p:val>
                                            <p:strVal val="#ppt_y"/>
                                          </p:val>
                                        </p:tav>
                                      </p:tavLst>
                                    </p:anim>
                                    <p:anim calcmode="lin" valueType="num">
                                      <p:cBhvr>
                                        <p:cTn id="28"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926144" y="1083456"/>
            <a:ext cx="10339712" cy="115834"/>
          </a:xfrm>
          <a:prstGeom prst="rect">
            <a:avLst/>
          </a:prstGeom>
        </p:spPr>
      </p:pic>
      <p:pic>
        <p:nvPicPr>
          <p:cNvPr id="28" name="图片 27"/>
          <p:cNvPicPr>
            <a:picLocks noChangeAspect="1"/>
          </p:cNvPicPr>
          <p:nvPr/>
        </p:nvPicPr>
        <p:blipFill>
          <a:blip r:embed="rId2"/>
          <a:stretch>
            <a:fillRect/>
          </a:stretch>
        </p:blipFill>
        <p:spPr>
          <a:xfrm>
            <a:off x="722352" y="297309"/>
            <a:ext cx="676715" cy="707197"/>
          </a:xfrm>
          <a:prstGeom prst="rect">
            <a:avLst/>
          </a:prstGeom>
        </p:spPr>
      </p:pic>
      <p:sp>
        <p:nvSpPr>
          <p:cNvPr id="5" name="椭圆 4"/>
          <p:cNvSpPr/>
          <p:nvPr/>
        </p:nvSpPr>
        <p:spPr>
          <a:xfrm>
            <a:off x="5191194" y="2594241"/>
            <a:ext cx="241300" cy="2413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191194" y="3625345"/>
            <a:ext cx="241300" cy="241300"/>
          </a:xfrm>
          <a:prstGeom prst="ellipse">
            <a:avLst/>
          </a:prstGeom>
          <a:solidFill>
            <a:srgbClr val="FFE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91194" y="4656449"/>
            <a:ext cx="241300" cy="2413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69085" y="498475"/>
            <a:ext cx="9696450" cy="521970"/>
          </a:xfrm>
          <a:prstGeom prst="rect">
            <a:avLst/>
          </a:prstGeom>
          <a:noFill/>
        </p:spPr>
        <p:txBody>
          <a:bodyPr wrap="square" rtlCol="0">
            <a:spAutoFit/>
          </a:bodyPr>
          <a:lstStyle/>
          <a:p>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加油卡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200" b="1" kern="100" dirty="0">
              <a:solidFill>
                <a:schemeClr val="tx1">
                  <a:lumMod val="75000"/>
                  <a:lumOff val="25000"/>
                </a:scheme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p:cNvSpPr/>
          <p:nvPr/>
        </p:nvSpPr>
        <p:spPr>
          <a:xfrm>
            <a:off x="925830" y="1946910"/>
            <a:ext cx="10558145" cy="3830955"/>
          </a:xfrm>
          <a:prstGeom prst="rect">
            <a:avLst/>
          </a:prstGeom>
        </p:spPr>
        <p:txBody>
          <a:bodyPr wrap="square">
            <a:spAutoFit/>
          </a:bodyPr>
          <a:lstStyle/>
          <a:p>
            <a:pPr algn="just">
              <a:lnSpc>
                <a:spcPct val="150000"/>
              </a:lnSpc>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1.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李毓佩数学故事系列</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全</a:t>
            </a:r>
            <a:r>
              <a:rPr lang="en-US" altLang="zh-CN" kern="100" dirty="0">
                <a:latin typeface="Calibri" panose="020F0502020204030204" pitchFamily="34" charset="0"/>
                <a:ea typeface="宋体" panose="02010600030101010101" pitchFamily="2" charset="-122"/>
                <a:cs typeface="Times New Roman" panose="02020603050405020304" pitchFamily="18" charset="0"/>
              </a:rPr>
              <a:t> 7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册，《数学司令》《数学王国历险记》《数学神探 </a:t>
            </a:r>
            <a:r>
              <a:rPr lang="en-US" altLang="zh-CN" kern="100" dirty="0">
                <a:latin typeface="Calibri" panose="020F0502020204030204" pitchFamily="34" charset="0"/>
                <a:ea typeface="宋体" panose="02010600030101010101" pitchFamily="2" charset="-122"/>
                <a:cs typeface="Times New Roman" panose="02020603050405020304" pitchFamily="18" charset="0"/>
              </a:rPr>
              <a:t>006</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》《数学动物园》《数学智斗记》《数学小眼镜》《数学西游记》</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李毓佩 湖北少年儿童出版社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2. </a:t>
            </a:r>
            <a:r>
              <a:rPr lang="zh-CN" altLang="zh-CN" kern="100" dirty="0">
                <a:latin typeface="Calibri" panose="020F0502020204030204" pitchFamily="34" charset="0"/>
                <a:ea typeface="宋体" panose="02010600030101010101" pitchFamily="2" charset="-122"/>
                <a:cs typeface="Times New Roman" panose="02020603050405020304" pitchFamily="18" charset="0"/>
              </a:rPr>
              <a:t>《 李毓佩数学故事集</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小学中年级</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李毓佩 海豚出版社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《数学思维树》</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朴京美 中信出版社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4.</a:t>
            </a:r>
            <a:r>
              <a:rPr lang="zh-CN" altLang="zh-CN" kern="100" dirty="0">
                <a:latin typeface="Calibri" panose="020F0502020204030204" pitchFamily="34" charset="0"/>
                <a:ea typeface="宋体" panose="02010600030101010101" pitchFamily="2" charset="-122"/>
                <a:cs typeface="Times New Roman" panose="02020603050405020304" pitchFamily="18" charset="0"/>
              </a:rPr>
              <a:t>《 有趣得让人睡不着的数学》樱井进 人民邮电出版社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5.</a:t>
            </a:r>
            <a:r>
              <a:rPr lang="zh-CN" altLang="zh-CN" kern="100" dirty="0">
                <a:latin typeface="Calibri" panose="020F0502020204030204" pitchFamily="34" charset="0"/>
                <a:ea typeface="宋体" panose="02010600030101010101" pitchFamily="2" charset="-122"/>
                <a:cs typeface="Times New Roman" panose="02020603050405020304" pitchFamily="18" charset="0"/>
              </a:rPr>
              <a:t>折纸与数学 》 黄燕苹 科学出版社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kern="100" dirty="0">
                <a:latin typeface="Calibri" panose="020F0502020204030204" pitchFamily="34" charset="0"/>
                <a:ea typeface="宋体" panose="02010600030101010101" pitchFamily="2" charset="-122"/>
                <a:cs typeface="Times New Roman" panose="02020603050405020304" pitchFamily="18" charset="0"/>
              </a:rPr>
              <a:t>《你不可不知的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 50 </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个数学知识 》 图灵新知丛书 人民邮电出版社</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7.</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《数学世界历险记》二十一世纪出版社集团</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8.</a:t>
            </a:r>
            <a:r>
              <a:rPr lang="zh-CN" altLang="zh-CN" kern="100" dirty="0">
                <a:latin typeface="Calibri" panose="020F0502020204030204" pitchFamily="34" charset="0"/>
                <a:ea typeface="宋体" panose="02010600030101010101" pitchFamily="2" charset="-122"/>
                <a:cs typeface="Times New Roman" panose="02020603050405020304" pitchFamily="18" charset="0"/>
              </a:rPr>
              <a:t>《可怕的数学 经典数学系列》北京少年儿童出版社</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p:cNvSpPr txBox="1"/>
          <p:nvPr/>
        </p:nvSpPr>
        <p:spPr>
          <a:xfrm>
            <a:off x="807085" y="1249680"/>
            <a:ext cx="10658475" cy="645160"/>
          </a:xfrm>
          <a:prstGeom prst="rect">
            <a:avLst/>
          </a:prstGeom>
          <a:noFill/>
        </p:spPr>
        <p:txBody>
          <a:bodyPr wrap="square" rtlCol="0">
            <a:spAutoFit/>
          </a:bodyPr>
          <a:p>
            <a:r>
              <a:rPr lang="en-US" altLang="zh-CN" dirty="0"/>
              <a:t>     </a:t>
            </a:r>
            <a:r>
              <a:rPr lang="zh-CN" altLang="zh-CN" dirty="0"/>
              <a:t>从下面的书目中（也可以自选其它书）选择1到2本觉得你喜欢的进行阅读，其中一本用思维导图或小报的形式（A4纸大小）展示出来。</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905"/>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par>
                          <p:cTn id="20" fill="hold">
                            <p:stCondLst>
                              <p:cond delay="538"/>
                            </p:stCondLst>
                            <p:childTnLst>
                              <p:par>
                                <p:cTn id="21" presetID="3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450" decel="100000" fill="hold"/>
                                        <p:tgtEl>
                                          <p:spTgt spid="5"/>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27" presetID="31" presetClass="entr"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90"/>
                                          </p:val>
                                        </p:tav>
                                        <p:tav tm="100000">
                                          <p:val>
                                            <p:fltVal val="0"/>
                                          </p:val>
                                        </p:tav>
                                      </p:tavLst>
                                    </p:anim>
                                    <p:animEffect transition="in" filter="fade">
                                      <p:cBhvr>
                                        <p:cTn id="32" dur="500"/>
                                        <p:tgtEl>
                                          <p:spTgt spid="5"/>
                                        </p:tgtEl>
                                      </p:cBhvr>
                                    </p:animEffect>
                                  </p:childTnLst>
                                </p:cTn>
                              </p:par>
                              <p:par>
                                <p:cTn id="33" presetID="37"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450" decel="100000" fill="hold"/>
                                        <p:tgtEl>
                                          <p:spTgt spid="9"/>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39" presetID="31"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 calcmode="lin" valueType="num">
                                      <p:cBhvr>
                                        <p:cTn id="43" dur="500" fill="hold"/>
                                        <p:tgtEl>
                                          <p:spTgt spid="9"/>
                                        </p:tgtEl>
                                        <p:attrNameLst>
                                          <p:attrName>style.rotation</p:attrName>
                                        </p:attrNameLst>
                                      </p:cBhvr>
                                      <p:tavLst>
                                        <p:tav tm="0">
                                          <p:val>
                                            <p:fltVal val="90"/>
                                          </p:val>
                                        </p:tav>
                                        <p:tav tm="100000">
                                          <p:val>
                                            <p:fltVal val="0"/>
                                          </p:val>
                                        </p:tav>
                                      </p:tavLst>
                                    </p:anim>
                                    <p:animEffect transition="in" filter="fade">
                                      <p:cBhvr>
                                        <p:cTn id="44" dur="500"/>
                                        <p:tgtEl>
                                          <p:spTgt spid="9"/>
                                        </p:tgtEl>
                                      </p:cBhvr>
                                    </p:animEffect>
                                  </p:childTnLst>
                                </p:cTn>
                              </p:par>
                              <p:par>
                                <p:cTn id="45" presetID="37"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450" decel="100000" fill="hold"/>
                                        <p:tgtEl>
                                          <p:spTgt spid="10"/>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51" presetID="31" presetClass="entr" presetSubtype="0" fill="hold" grpId="1"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 calcmode="lin" valueType="num">
                                      <p:cBhvr>
                                        <p:cTn id="55" dur="500" fill="hold"/>
                                        <p:tgtEl>
                                          <p:spTgt spid="10"/>
                                        </p:tgtEl>
                                        <p:attrNameLst>
                                          <p:attrName>style.rotation</p:attrName>
                                        </p:attrNameLst>
                                      </p:cBhvr>
                                      <p:tavLst>
                                        <p:tav tm="0">
                                          <p:val>
                                            <p:fltVal val="90"/>
                                          </p:val>
                                        </p:tav>
                                        <p:tav tm="100000">
                                          <p:val>
                                            <p:fltVal val="0"/>
                                          </p:val>
                                        </p:tav>
                                      </p:tavLst>
                                    </p:anim>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4" grpId="0"/>
    </p:bldLst>
  </p:timing>
</p:sld>
</file>

<file path=ppt/tags/tag1.xml><?xml version="1.0" encoding="utf-8"?>
<p:tagLst xmlns:p="http://schemas.openxmlformats.org/presentationml/2006/main">
  <p:tag name="MH" val="20170801162734"/>
  <p:tag name="MH_LIBRARY" val="GRAPHIC"/>
  <p:tag name="MH_TYPE" val="Other"/>
  <p:tag name="MH_ORDER" val="1"/>
</p:tagLst>
</file>

<file path=ppt/tags/tag10.xml><?xml version="1.0" encoding="utf-8"?>
<p:tagLst xmlns:p="http://schemas.openxmlformats.org/presentationml/2006/main">
  <p:tag name="MH" val="20170802082009"/>
  <p:tag name="MH_LIBRARY" val="GRAPHIC"/>
  <p:tag name="MH_TYPE" val="SubTitle"/>
  <p:tag name="MH_ORDER" val="4"/>
</p:tagLst>
</file>

<file path=ppt/tags/tag2.xml><?xml version="1.0" encoding="utf-8"?>
<p:tagLst xmlns:p="http://schemas.openxmlformats.org/presentationml/2006/main">
  <p:tag name="MH" val="20170801162734"/>
  <p:tag name="MH_LIBRARY" val="GRAPHIC"/>
  <p:tag name="MH_TYPE" val="Other"/>
  <p:tag name="MH_ORDER" val="2"/>
</p:tagLst>
</file>

<file path=ppt/tags/tag3.xml><?xml version="1.0" encoding="utf-8"?>
<p:tagLst xmlns:p="http://schemas.openxmlformats.org/presentationml/2006/main">
  <p:tag name="MH" val="20170802082009"/>
  <p:tag name="MH_LIBRARY" val="GRAPHIC"/>
  <p:tag name="MH_TYPE" val="Other"/>
  <p:tag name="MH_ORDER" val="1"/>
</p:tagLst>
</file>

<file path=ppt/tags/tag4.xml><?xml version="1.0" encoding="utf-8"?>
<p:tagLst xmlns:p="http://schemas.openxmlformats.org/presentationml/2006/main">
  <p:tag name="MH" val="20170802082009"/>
  <p:tag name="MH_LIBRARY" val="GRAPHIC"/>
  <p:tag name="MH_TYPE" val="SubTitle"/>
  <p:tag name="MH_ORDER" val="1"/>
</p:tagLst>
</file>

<file path=ppt/tags/tag5.xml><?xml version="1.0" encoding="utf-8"?>
<p:tagLst xmlns:p="http://schemas.openxmlformats.org/presentationml/2006/main">
  <p:tag name="MH" val="20170802082009"/>
  <p:tag name="MH_LIBRARY" val="GRAPHIC"/>
  <p:tag name="MH_TYPE" val="Other"/>
  <p:tag name="MH_ORDER" val="2"/>
</p:tagLst>
</file>

<file path=ppt/tags/tag6.xml><?xml version="1.0" encoding="utf-8"?>
<p:tagLst xmlns:p="http://schemas.openxmlformats.org/presentationml/2006/main">
  <p:tag name="MH" val="20170802082009"/>
  <p:tag name="MH_LIBRARY" val="GRAPHIC"/>
  <p:tag name="MH_TYPE" val="SubTitle"/>
  <p:tag name="MH_ORDER" val="2"/>
</p:tagLst>
</file>

<file path=ppt/tags/tag7.xml><?xml version="1.0" encoding="utf-8"?>
<p:tagLst xmlns:p="http://schemas.openxmlformats.org/presentationml/2006/main">
  <p:tag name="MH" val="20170802082009"/>
  <p:tag name="MH_LIBRARY" val="GRAPHIC"/>
  <p:tag name="MH_TYPE" val="Other"/>
  <p:tag name="MH_ORDER" val="3"/>
</p:tagLst>
</file>

<file path=ppt/tags/tag8.xml><?xml version="1.0" encoding="utf-8"?>
<p:tagLst xmlns:p="http://schemas.openxmlformats.org/presentationml/2006/main">
  <p:tag name="MH" val="20170802082009"/>
  <p:tag name="MH_LIBRARY" val="GRAPHIC"/>
  <p:tag name="MH_TYPE" val="SubTitle"/>
  <p:tag name="MH_ORDER" val="3"/>
</p:tagLst>
</file>

<file path=ppt/tags/tag9.xml><?xml version="1.0" encoding="utf-8"?>
<p:tagLst xmlns:p="http://schemas.openxmlformats.org/presentationml/2006/main">
  <p:tag name="MH" val="20170802082009"/>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Arial"/>
        <a:ea typeface="YF补 汉仪夏日体+黑白emoji"/>
        <a:cs typeface=""/>
      </a:majorFont>
      <a:minorFont>
        <a:latin typeface="Arial"/>
        <a:ea typeface="YF补 汉仪夏日体+黑白emoj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2398</Words>
  <Application>WPS 演示</Application>
  <PresentationFormat>宽屏</PresentationFormat>
  <Paragraphs>346</Paragraphs>
  <Slides>19</Slides>
  <Notes>25</Notes>
  <HiddenSlides>0</HiddenSlides>
  <MMClips>2</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19</vt:i4>
      </vt:variant>
    </vt:vector>
  </HeadingPairs>
  <TitlesOfParts>
    <vt:vector size="41" baseType="lpstr">
      <vt:lpstr>Arial</vt:lpstr>
      <vt:lpstr>宋体</vt:lpstr>
      <vt:lpstr>Wingdings</vt:lpstr>
      <vt:lpstr>汉仪夏日体W</vt:lpstr>
      <vt:lpstr>华文琥珀</vt:lpstr>
      <vt:lpstr>Impact</vt:lpstr>
      <vt:lpstr>Calibri</vt:lpstr>
      <vt:lpstr>Times New Roman</vt:lpstr>
      <vt:lpstr>微软雅黑</vt:lpstr>
      <vt:lpstr>Arial Unicode MS</vt:lpstr>
      <vt:lpstr>YF补 汉仪夏日体+黑白emoji</vt:lpstr>
      <vt:lpstr>黑体</vt:lpstr>
      <vt:lpstr>等线</vt:lpstr>
      <vt:lpstr>Snap ITC</vt:lpstr>
      <vt:lpstr>Gabriola</vt:lpstr>
      <vt:lpstr>华康海报体W12(P)</vt:lpstr>
      <vt:lpstr>方正硬笔楷书简体</vt:lpstr>
      <vt:lpstr>方正少儿简体</vt:lpstr>
      <vt:lpstr>仿宋</vt:lpstr>
      <vt:lpstr>华文楷体</vt:lpstr>
      <vt:lpstr>华康少女文字W5(P)</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卡通手绘课件PPT</dc:title>
  <dc:creator>lenovo</dc:creator>
  <cp:lastModifiedBy>兰绍芳</cp:lastModifiedBy>
  <cp:revision>524</cp:revision>
  <dcterms:created xsi:type="dcterms:W3CDTF">2017-08-01T03:24:00Z</dcterms:created>
  <dcterms:modified xsi:type="dcterms:W3CDTF">2018-01-25T14:00:45Z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